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74" r:id="rId2"/>
    <p:sldId id="351" r:id="rId3"/>
    <p:sldId id="272" r:id="rId4"/>
    <p:sldId id="352" r:id="rId5"/>
    <p:sldId id="355" r:id="rId6"/>
    <p:sldId id="349" r:id="rId7"/>
    <p:sldId id="356" r:id="rId8"/>
    <p:sldId id="278" r:id="rId9"/>
    <p:sldId id="353" r:id="rId10"/>
    <p:sldId id="354" r:id="rId11"/>
    <p:sldId id="276" r:id="rId12"/>
    <p:sldId id="277" r:id="rId13"/>
    <p:sldId id="269" r:id="rId14"/>
    <p:sldId id="357" r:id="rId15"/>
    <p:sldId id="267" r:id="rId16"/>
    <p:sldId id="266" r:id="rId17"/>
    <p:sldId id="265" r:id="rId18"/>
    <p:sldId id="264" r:id="rId19"/>
    <p:sldId id="263" r:id="rId20"/>
    <p:sldId id="262" r:id="rId21"/>
    <p:sldId id="261" r:id="rId22"/>
    <p:sldId id="260" r:id="rId23"/>
    <p:sldId id="259" r:id="rId24"/>
    <p:sldId id="258" r:id="rId25"/>
    <p:sldId id="275" r:id="rId26"/>
    <p:sldId id="328" r:id="rId27"/>
    <p:sldId id="327" r:id="rId28"/>
    <p:sldId id="329" r:id="rId29"/>
    <p:sldId id="331" r:id="rId30"/>
    <p:sldId id="337" r:id="rId31"/>
    <p:sldId id="338" r:id="rId32"/>
    <p:sldId id="339" r:id="rId33"/>
    <p:sldId id="340" r:id="rId34"/>
    <p:sldId id="332" r:id="rId35"/>
    <p:sldId id="333" r:id="rId36"/>
    <p:sldId id="334" r:id="rId37"/>
    <p:sldId id="342" r:id="rId38"/>
    <p:sldId id="335" r:id="rId39"/>
    <p:sldId id="341" r:id="rId40"/>
    <p:sldId id="343" r:id="rId41"/>
    <p:sldId id="344" r:id="rId42"/>
    <p:sldId id="345" r:id="rId43"/>
    <p:sldId id="346" r:id="rId44"/>
    <p:sldId id="303" r:id="rId45"/>
    <p:sldId id="281" r:id="rId46"/>
    <p:sldId id="292" r:id="rId47"/>
    <p:sldId id="304" r:id="rId48"/>
    <p:sldId id="301" r:id="rId49"/>
    <p:sldId id="300" r:id="rId50"/>
    <p:sldId id="302" r:id="rId51"/>
    <p:sldId id="293" r:id="rId52"/>
    <p:sldId id="294" r:id="rId53"/>
    <p:sldId id="295" r:id="rId54"/>
    <p:sldId id="296" r:id="rId55"/>
    <p:sldId id="297" r:id="rId56"/>
    <p:sldId id="336" r:id="rId57"/>
    <p:sldId id="305" r:id="rId58"/>
    <p:sldId id="298" r:id="rId59"/>
    <p:sldId id="306" r:id="rId60"/>
    <p:sldId id="310" r:id="rId61"/>
    <p:sldId id="309" r:id="rId62"/>
    <p:sldId id="312" r:id="rId63"/>
    <p:sldId id="313" r:id="rId64"/>
    <p:sldId id="314" r:id="rId65"/>
    <p:sldId id="315" r:id="rId66"/>
    <p:sldId id="316" r:id="rId67"/>
    <p:sldId id="317" r:id="rId68"/>
    <p:sldId id="318" r:id="rId69"/>
    <p:sldId id="319" r:id="rId70"/>
    <p:sldId id="320" r:id="rId71"/>
    <p:sldId id="321" r:id="rId72"/>
    <p:sldId id="323" r:id="rId73"/>
    <p:sldId id="324" r:id="rId74"/>
    <p:sldId id="325" r:id="rId75"/>
    <p:sldId id="282" r:id="rId76"/>
    <p:sldId id="283" r:id="rId77"/>
    <p:sldId id="284" r:id="rId78"/>
    <p:sldId id="285" r:id="rId79"/>
    <p:sldId id="286" r:id="rId80"/>
    <p:sldId id="287" r:id="rId81"/>
    <p:sldId id="288" r:id="rId82"/>
    <p:sldId id="289" r:id="rId83"/>
    <p:sldId id="290" r:id="rId84"/>
    <p:sldId id="291" r:id="rId85"/>
    <p:sldId id="33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B3842-B82D-0861-385F-588C4A9E7323}" v="5" dt="2022-06-21T03:00:16.636"/>
    <p1510:client id="{08BA9A6F-FABB-B207-3DC2-A0C1BD4DFE69}" v="127" dt="2022-06-16T13:20:17.384"/>
    <p1510:client id="{11F4046A-DEB8-1CE6-6E7D-476690B5731D}" v="91" dt="2022-06-15T07:16:02.447"/>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41FB86E4-F5C6-67BA-44AF-C6F508CBE82A}" v="12" dt="2022-06-21T04:00:44.615"/>
    <p1510:client id="{43A5C9B9-5EE0-1CDF-5997-DCB847053189}" v="688" dt="2022-06-15T13:13:56.327"/>
    <p1510:client id="{4F6F64C0-AA7B-F48C-9B78-20B7DDF8F348}" v="347" dt="2022-06-16T02:42:21.474"/>
    <p1510:client id="{5095E828-9E63-3F5A-65D7-DB5FB60E30D0}" v="102" dt="2022-06-21T09:50:10.920"/>
    <p1510:client id="{5CDD4CC5-9436-1E80-1945-C74ECF6BF38A}" v="35" dt="2022-06-21T01:45:18.639"/>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C345E96-4E7E-7A28-58B2-B64D5AC71797}" v="38" dt="2022-06-21T02:59:44.017"/>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pt>
  </dgm:ptLst>
  <dgm:cxnLst>
    <dgm:cxn modelId="{E7462F0F-E154-4718-AC52-EDBD5A3D7992}" srcId="{F9E0F0A0-4541-4750-BF16-C1BE487EBAC4}" destId="{EF52BF4C-73DF-4D3B-9AC7-4D88470FAD14}" srcOrd="1" destOrd="0" parTransId="{0DF8C9AA-5F23-4D79-BCEA-84D6B92206A1}" sibTransId="{EFFC5FAC-65A0-433A-BA65-AE8E509A7156}"/>
    <dgm:cxn modelId="{59E5C913-95B8-40ED-82CA-C7BBE2D149BE}" type="presOf" srcId="{923DE5C8-D225-403F-AFE2-6B70860C6838}" destId="{662B3B19-B2C3-42FD-8330-B66472AFE836}" srcOrd="0" destOrd="0" presId="urn:microsoft.com/office/officeart/2018/2/layout/IconVerticalSolidList"/>
    <dgm:cxn modelId="{0B06C420-6F5F-4BB0-9748-7F66AFECDFAF}" type="presOf" srcId="{09D172D3-EAD1-4AB1-B344-D0796BB5C304}" destId="{E323818E-FF30-403A-9795-8A28CD819D9C}" srcOrd="0" destOrd="0" presId="urn:microsoft.com/office/officeart/2018/2/layout/IconVerticalSolidList"/>
    <dgm:cxn modelId="{4877C272-87E4-4DDE-BEE1-31293C75DB1F}" srcId="{F9E0F0A0-4541-4750-BF16-C1BE487EBAC4}" destId="{09D172D3-EAD1-4AB1-B344-D0796BB5C304}" srcOrd="4" destOrd="0" parTransId="{6237DB95-C3F0-4E6C-A3EE-C8EB9C188AC7}" sibTransId="{0C044BAE-3293-4C7B-BDD2-4B8E1AC2E369}"/>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33EFB194-2CDB-43AF-9484-45BAA6EDEE06}" type="presOf" srcId="{EF52BF4C-73DF-4D3B-9AC7-4D88470FAD14}" destId="{8A74CB0E-0743-4F80-99B1-367D8459BD5D}"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pt>
  </dgm:ptLst>
  <dgm:cxnL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92B1DD90-E86F-4175-B5A6-4AC56A40352D}" type="presOf" srcId="{9273716D-AC7F-4335-A1CE-1BA0443A640D}" destId="{8473BC2A-7852-4D55-9ACD-3D4EB0C6AEF1}"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1FDFC4C4-1535-423C-B5A5-D39E5C03CA6B}" type="presOf" srcId="{AB70F7F0-016A-400D-90FA-B4895E38B9FA}" destId="{A1D9B38E-09DC-4F4D-A985-3583D986AD85}"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pt>
  </dgm:ptLst>
  <dgm:cxnLst>
    <dgm:cxn modelId="{55333011-C5D4-4FD5-BE9C-909D77E888D7}" type="presOf" srcId="{25793FF0-B857-46CA-99C4-7678F99536BF}" destId="{62DCE6D9-0C7D-48E6-96AA-9D1252B6AD5E}" srcOrd="0" destOrd="0" presId="urn:microsoft.com/office/officeart/2018/2/layout/IconVerticalSolidList"/>
    <dgm:cxn modelId="{0F6C8715-9527-4F55-BBEB-392E56F082A1}" type="presOf" srcId="{1C0C6BB6-FC45-4332-846A-4BE57F45A6BD}" destId="{677EA06E-D894-48FB-ADA3-B3D6373E839C}" srcOrd="0" destOrd="0" presId="urn:microsoft.com/office/officeart/2018/2/layout/IconVerticalSolidList"/>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8B7D3477-B4D8-4C80-9EF7-D3E6DA691F8C}" type="presOf" srcId="{7D861D05-C07B-4E46-90ED-3D8CA4E99B52}" destId="{96EAAE2A-C37B-471F-BF4F-0E2A7D605213}" srcOrd="0" destOrd="0" presId="urn:microsoft.com/office/officeart/2018/2/layout/IconVerticalSolidList"/>
    <dgm:cxn modelId="{0D026282-9D00-4700-A5C3-A334EB8BE8F0}" srcId="{25793FF0-B857-46CA-99C4-7678F99536BF}" destId="{910F1FA0-C608-4F10-BC28-51B1C78E033B}" srcOrd="2" destOrd="0" parTransId="{69E56400-AA2F-4198-8BF2-0D36382357A2}" sibTransId="{A0796487-ED9A-48F1-9A6B-D4CE33CC58BE}"/>
    <dgm:cxn modelId="{A9D24FFC-67F7-4032-BC40-8344256DD05B}" srcId="{25793FF0-B857-46CA-99C4-7678F99536BF}" destId="{1C0C6BB6-FC45-4332-846A-4BE57F45A6BD}" srcOrd="3" destOrd="0" parTransId="{7EFA5D7D-0779-434C-9A20-90E9D20A1B13}" sibTransId="{338B72A1-289E-4F12-AB47-260D76D8AF82}"/>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pt>
    <dgm:pt modelId="{65B77861-AD13-4559-9CE4-37BA44854FAD}" type="pres">
      <dgm:prSet presAssocID="{AB2C4601-9583-44DB-B3DF-943ECC975F9C}" presName="vert1" presStyleCnt="0"/>
      <dgm:spPr/>
    </dgm:pt>
  </dgm:ptLst>
  <dgm:cxnL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3C937B62-2100-4F09-8903-F53708A3FEBA}" srcId="{14FAFEA8-19F7-433F-ABFF-237A5DFC113E}" destId="{0AA87DEE-47CA-484E-9E4F-1456BA75BDC2}" srcOrd="2" destOrd="0" parTransId="{43A9E160-0826-49A4-B626-BF4086AC32F4}" sibTransId="{63EC0F4B-8563-4688-A11D-33B966CBAD8C}"/>
    <dgm:cxn modelId="{2D71B04D-1A30-4DF4-9873-94766D1FEDAB}" srcId="{14FAFEA8-19F7-433F-ABFF-237A5DFC113E}" destId="{90211EBB-B54C-4958-B6F1-07F3F1EACFAC}" srcOrd="0" destOrd="0" parTransId="{1C33D7EB-0EA9-41AF-AA04-BEBD9EE03EFD}" sibTransId="{1E555F81-9D07-48AC-8D01-D020F4DD5F7A}"/>
    <dgm:cxn modelId="{D594BA79-7434-4879-B503-8D58D4CEEB8A}" type="presOf" srcId="{14FAFEA8-19F7-433F-ABFF-237A5DFC113E}" destId="{B4CC843C-8407-4939-A3D5-FE46F7D82AD3}"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6F1FB7CE-CB40-4EDD-9222-29F9FB75D22E}" type="presOf" srcId="{AB2C4601-9583-44DB-B3DF-943ECC975F9C}" destId="{D2FBFD12-21ED-4BA1-92CA-A529CA8666DE}"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17AB5-4DBB-433E-8FC2-05AF6437D3D1}">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3269B-9A86-415A-8476-ED6EE7FB6B7B}">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B3B19-B2C3-42FD-8330-B66472AFE836}">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US" sz="1900" kern="1200"/>
            <a:t>is a Python-based</a:t>
          </a:r>
        </a:p>
      </dsp:txBody>
      <dsp:txXfrm>
        <a:off x="1133349" y="4606"/>
        <a:ext cx="5455341" cy="981254"/>
      </dsp:txXfrm>
    </dsp:sp>
    <dsp:sp modelId="{5A9D1A0A-99F8-4B3F-8AC6-F7C6C0B57829}">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D4D99-201F-4AE0-B38C-B26FC0C28BE6}">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4CB0E-0743-4F80-99B1-367D8459BD5D}">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US" sz="1900" kern="1200"/>
            <a:t>extensible keyword-driven automation framework for acceptance testing</a:t>
          </a:r>
        </a:p>
      </dsp:txBody>
      <dsp:txXfrm>
        <a:off x="1133349" y="1231175"/>
        <a:ext cx="5455341" cy="981254"/>
      </dsp:txXfrm>
    </dsp:sp>
    <dsp:sp modelId="{B78B19B6-FB0D-44C3-99AE-CF84D103E0EB}">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D5220-743C-4CB8-9549-D0E1CDEE9C6D}">
      <dsp:nvSpPr>
        <dsp:cNvPr id="0" name=""/>
        <dsp:cNvSpPr/>
      </dsp:nvSpPr>
      <dsp:spPr>
        <a:xfrm>
          <a:off x="296829" y="2678526"/>
          <a:ext cx="539690" cy="539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97062-C232-4F6F-BC8D-3E8380586BFF}">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US" sz="1900" kern="1200"/>
            <a:t>acceptance test driven development (ATDD), </a:t>
          </a:r>
        </a:p>
      </dsp:txBody>
      <dsp:txXfrm>
        <a:off x="1133349" y="2457744"/>
        <a:ext cx="5455341" cy="981254"/>
      </dsp:txXfrm>
    </dsp:sp>
    <dsp:sp modelId="{14B7FF23-A4B9-4864-97D5-2244A1FA75AD}">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DA40A-3667-426C-B9D9-6C4F5332835F}">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222BC-15E7-4154-A347-D109482192BC}">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US" sz="1900" kern="1200"/>
            <a:t>behavior driven development (BDD) </a:t>
          </a:r>
        </a:p>
      </dsp:txBody>
      <dsp:txXfrm>
        <a:off x="1133349" y="3684312"/>
        <a:ext cx="5455341" cy="981254"/>
      </dsp:txXfrm>
    </dsp:sp>
    <dsp:sp modelId="{992F4B21-DD5B-4B3A-A904-15CB59D7C5FB}">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3FD87-107A-47CC-938D-9DC6EF91EF9D}">
      <dsp:nvSpPr>
        <dsp:cNvPr id="0" name=""/>
        <dsp:cNvSpPr/>
      </dsp:nvSpPr>
      <dsp:spPr>
        <a:xfrm>
          <a:off x="296829" y="5131663"/>
          <a:ext cx="539690" cy="539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3818E-FF30-403A-9795-8A28CD819D9C}">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US" sz="1900" kern="1200"/>
            <a:t>robotic process automation (RPA)</a:t>
          </a:r>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4229C-9BD8-4B32-975D-39C2C433703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4D34-F768-4ED4-A252-D43E66399D72}">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D9B38E-09DC-4F4D-A985-3583D986AD8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free to use without licensing costs</a:t>
          </a:r>
        </a:p>
      </dsp:txBody>
      <dsp:txXfrm>
        <a:off x="1816103" y="671"/>
        <a:ext cx="4447536" cy="1572384"/>
      </dsp:txXfrm>
    </dsp:sp>
    <dsp:sp modelId="{8266E5B4-FCED-4CA5-B733-74838939C0B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B7495-000D-4FAA-8F14-F1DB5BC001E9}">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8E442-BD9A-46C6-8E7B-AB0A820514D0}">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easy syntax, utilizing human-readable keywords</a:t>
          </a:r>
        </a:p>
      </dsp:txBody>
      <dsp:txXfrm>
        <a:off x="1816103" y="1966151"/>
        <a:ext cx="4447536" cy="1572384"/>
      </dsp:txXfrm>
    </dsp:sp>
    <dsp:sp modelId="{ED529FEB-444C-413C-A3EC-8427A81492E3}">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3BE68-AD05-4C2F-AB9D-4AF9CBD80410}">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3BC2A-7852-4D55-9ACD-3D4EB0C6AEF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Its capabilities can be extended by libraries implemented with Python, Java or many other programming languages</a:t>
          </a:r>
        </a:p>
      </dsp:txBody>
      <dsp:txXfrm>
        <a:off x="1816103" y="3931632"/>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6C6EF-25A6-4AA9-8DB2-5782D0AB40F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2998C2-FB6A-44E7-8340-7FE80422DC9C}">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EAAE2A-C37B-471F-BF4F-0E2A7D605213}">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Variables are an integral feature that can store test data.</a:t>
          </a:r>
        </a:p>
      </dsp:txBody>
      <dsp:txXfrm>
        <a:off x="1057183" y="1805"/>
        <a:ext cx="9458416" cy="915310"/>
      </dsp:txXfrm>
    </dsp:sp>
    <dsp:sp modelId="{983C3905-1585-4AA8-88C3-9FBC3807A101}">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FA163-BE16-4BFF-A4A3-F7C9BA297683}">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15922-ECB5-4882-A474-A4C56600513E}">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Variables can be used in arguments for keywords in Test Case and Keyword sections, but also all settings allow variables in their values</a:t>
          </a:r>
        </a:p>
      </dsp:txBody>
      <dsp:txXfrm>
        <a:off x="1057183" y="1145944"/>
        <a:ext cx="9458416" cy="915310"/>
      </dsp:txXfrm>
    </dsp:sp>
    <dsp:sp modelId="{37B1E523-C536-448D-BBFE-E721F75F10CE}">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AB7E2E-789B-4081-B59C-B280A1203D55}">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C93563-1DC8-4D2A-8A24-0522D3A6414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Very important for data driven</a:t>
          </a:r>
        </a:p>
      </dsp:txBody>
      <dsp:txXfrm>
        <a:off x="1057183" y="2290082"/>
        <a:ext cx="9458416" cy="915310"/>
      </dsp:txXfrm>
    </dsp:sp>
    <dsp:sp modelId="{7959D1C3-2D41-4CD4-82C5-20460C6932DF}">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B1900B-A1C2-4A12-8022-7D5275CEA7B9}">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EA06E-D894-48FB-ADA3-B3D6373E839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Variables is not only store test data, it also can store page object path (html,xpath,etc)</a:t>
          </a:r>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5F9D2-2032-4F0D-BB39-82D8F822C694}">
      <dsp:nvSpPr>
        <dsp:cNvPr id="0" name=""/>
        <dsp:cNvSpPr/>
      </dsp:nvSpPr>
      <dsp:spPr>
        <a:xfrm>
          <a:off x="0" y="0"/>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4FAD-C530-4A89-9988-791DFB4476A9}">
      <dsp:nvSpPr>
        <dsp:cNvPr id="0" name=""/>
        <dsp:cNvSpPr/>
      </dsp:nvSpPr>
      <dsp:spPr>
        <a:xfrm>
          <a:off x="0" y="0"/>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u="sng" kern="1200"/>
            <a:t>Steps (using edit tab)</a:t>
          </a:r>
          <a:endParaRPr lang="en-US" sz="2700" kern="1200"/>
        </a:p>
      </dsp:txBody>
      <dsp:txXfrm>
        <a:off x="0" y="0"/>
        <a:ext cx="5374232" cy="1486684"/>
      </dsp:txXfrm>
    </dsp:sp>
    <dsp:sp modelId="{4D9BD74B-81ED-4813-A131-1598D353C0D5}">
      <dsp:nvSpPr>
        <dsp:cNvPr id="0" name=""/>
        <dsp:cNvSpPr/>
      </dsp:nvSpPr>
      <dsp:spPr>
        <a:xfrm>
          <a:off x="0" y="1486684"/>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4EEE0-6436-4F04-A973-2D3F2B26EEDD}">
      <dsp:nvSpPr>
        <dsp:cNvPr id="0" name=""/>
        <dsp:cNvSpPr/>
      </dsp:nvSpPr>
      <dsp:spPr>
        <a:xfrm>
          <a:off x="0" y="1486684"/>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 Navigate to Test Suit</a:t>
          </a:r>
        </a:p>
      </dsp:txBody>
      <dsp:txXfrm>
        <a:off x="0" y="1486684"/>
        <a:ext cx="5374232" cy="1486684"/>
      </dsp:txXfrm>
    </dsp:sp>
    <dsp:sp modelId="{16DF545F-D0CA-4F1B-92C3-A4C4399D1176}">
      <dsp:nvSpPr>
        <dsp:cNvPr id="0" name=""/>
        <dsp:cNvSpPr/>
      </dsp:nvSpPr>
      <dsp:spPr>
        <a:xfrm>
          <a:off x="0" y="2973368"/>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B8C61-F8B1-4BCA-8BB7-94EC89662E75}">
      <dsp:nvSpPr>
        <dsp:cNvPr id="0" name=""/>
        <dsp:cNvSpPr/>
      </dsp:nvSpPr>
      <dsp:spPr>
        <a:xfrm>
          <a:off x="0" y="2973368"/>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ii. Click on ‘Add Scalar’ on right bottom (1st picture)</a:t>
          </a:r>
          <a:br>
            <a:rPr lang="en-US" sz="2700" kern="1200"/>
          </a:br>
          <a:endParaRPr lang="en-US" sz="2700" kern="1200"/>
        </a:p>
      </dsp:txBody>
      <dsp:txXfrm>
        <a:off x="0" y="2973368"/>
        <a:ext cx="5374232" cy="1486684"/>
      </dsp:txXfrm>
    </dsp:sp>
    <dsp:sp modelId="{BDDEB292-1FA9-4670-9427-BDD191078FC9}">
      <dsp:nvSpPr>
        <dsp:cNvPr id="0" name=""/>
        <dsp:cNvSpPr/>
      </dsp:nvSpPr>
      <dsp:spPr>
        <a:xfrm>
          <a:off x="0" y="4460052"/>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BFD12-21ED-4BA1-92CA-A529CA8666DE}">
      <dsp:nvSpPr>
        <dsp:cNvPr id="0" name=""/>
        <dsp:cNvSpPr/>
      </dsp:nvSpPr>
      <dsp:spPr>
        <a:xfrm>
          <a:off x="0" y="4460052"/>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iii. Add Scalar window is popup, write variable name inside {} and put value that you want (2nd  picture)</a:t>
          </a:r>
        </a:p>
      </dsp:txBody>
      <dsp:txXfrm>
        <a:off x="0" y="4460052"/>
        <a:ext cx="5374232" cy="14866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42216EB0-71CF-DBED-C84B-3F0FAFFE46D7}"/>
              </a:ext>
            </a:extLst>
          </p:cNvPr>
          <p:cNvSpPr>
            <a:spLocks noGrp="1"/>
          </p:cNvSpPr>
          <p:nvPr>
            <p:ph type="dt" sz="half" idx="10"/>
          </p:nvPr>
        </p:nvSpPr>
        <p:spPr/>
        <p:txBody>
          <a:bodyPr/>
          <a:lstStyle/>
          <a:p>
            <a:fld id="{DDCE5DE2-63BA-4464-8A40-5A2F3F166D9F}" type="datetimeFigureOut">
              <a:rPr lang="en-MY" smtClean="0"/>
              <a:t>21/6/2022</a:t>
            </a:fld>
            <a:endParaRPr lang="en-MY"/>
          </a:p>
        </p:txBody>
      </p:sp>
      <p:sp>
        <p:nvSpPr>
          <p:cNvPr id="5" name="Footer Placeholder 4">
            <a:extLst>
              <a:ext uri="{FF2B5EF4-FFF2-40B4-BE49-F238E27FC236}">
                <a16:creationId xmlns:a16="http://schemas.microsoft.com/office/drawing/2014/main"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C282BAE-8CED-DE63-8A0E-E7961FC0E77A}"/>
              </a:ext>
            </a:extLst>
          </p:cNvPr>
          <p:cNvSpPr>
            <a:spLocks noGrp="1"/>
          </p:cNvSpPr>
          <p:nvPr>
            <p:ph type="dt" sz="half" idx="10"/>
          </p:nvPr>
        </p:nvSpPr>
        <p:spPr/>
        <p:txBody>
          <a:bodyPr/>
          <a:lstStyle/>
          <a:p>
            <a:fld id="{DDCE5DE2-63BA-4464-8A40-5A2F3F166D9F}" type="datetimeFigureOut">
              <a:rPr lang="en-MY" smtClean="0"/>
              <a:t>21/6/2022</a:t>
            </a:fld>
            <a:endParaRPr lang="en-MY"/>
          </a:p>
        </p:txBody>
      </p:sp>
      <p:sp>
        <p:nvSpPr>
          <p:cNvPr id="5" name="Footer Placeholder 4">
            <a:extLst>
              <a:ext uri="{FF2B5EF4-FFF2-40B4-BE49-F238E27FC236}">
                <a16:creationId xmlns:a16="http://schemas.microsoft.com/office/drawing/2014/main"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C47E6C9-258E-C86B-026E-81B839397FEE}"/>
              </a:ext>
            </a:extLst>
          </p:cNvPr>
          <p:cNvSpPr>
            <a:spLocks noGrp="1"/>
          </p:cNvSpPr>
          <p:nvPr>
            <p:ph type="dt" sz="half" idx="10"/>
          </p:nvPr>
        </p:nvSpPr>
        <p:spPr/>
        <p:txBody>
          <a:bodyPr/>
          <a:lstStyle/>
          <a:p>
            <a:fld id="{DDCE5DE2-63BA-4464-8A40-5A2F3F166D9F}" type="datetimeFigureOut">
              <a:rPr lang="en-MY" smtClean="0"/>
              <a:t>21/6/2022</a:t>
            </a:fld>
            <a:endParaRPr lang="en-MY"/>
          </a:p>
        </p:txBody>
      </p:sp>
      <p:sp>
        <p:nvSpPr>
          <p:cNvPr id="5" name="Footer Placeholder 4">
            <a:extLst>
              <a:ext uri="{FF2B5EF4-FFF2-40B4-BE49-F238E27FC236}">
                <a16:creationId xmlns:a16="http://schemas.microsoft.com/office/drawing/2014/main"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0CE178E-19B7-0F27-E90D-61B8FAA0D096}"/>
              </a:ext>
            </a:extLst>
          </p:cNvPr>
          <p:cNvSpPr>
            <a:spLocks noGrp="1"/>
          </p:cNvSpPr>
          <p:nvPr>
            <p:ph type="dt" sz="half" idx="10"/>
          </p:nvPr>
        </p:nvSpPr>
        <p:spPr/>
        <p:txBody>
          <a:bodyPr/>
          <a:lstStyle/>
          <a:p>
            <a:fld id="{DDCE5DE2-63BA-4464-8A40-5A2F3F166D9F}" type="datetimeFigureOut">
              <a:rPr lang="en-MY" smtClean="0"/>
              <a:t>21/6/2022</a:t>
            </a:fld>
            <a:endParaRPr lang="en-MY"/>
          </a:p>
        </p:txBody>
      </p:sp>
      <p:sp>
        <p:nvSpPr>
          <p:cNvPr id="5" name="Footer Placeholder 4">
            <a:extLst>
              <a:ext uri="{FF2B5EF4-FFF2-40B4-BE49-F238E27FC236}">
                <a16:creationId xmlns:a16="http://schemas.microsoft.com/office/drawing/2014/main"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AFFDBF-B02E-7FAD-3262-CA247BF8BFD3}"/>
              </a:ext>
            </a:extLst>
          </p:cNvPr>
          <p:cNvSpPr>
            <a:spLocks noGrp="1"/>
          </p:cNvSpPr>
          <p:nvPr>
            <p:ph type="dt" sz="half" idx="10"/>
          </p:nvPr>
        </p:nvSpPr>
        <p:spPr/>
        <p:txBody>
          <a:bodyPr/>
          <a:lstStyle/>
          <a:p>
            <a:fld id="{DDCE5DE2-63BA-4464-8A40-5A2F3F166D9F}" type="datetimeFigureOut">
              <a:rPr lang="en-MY" smtClean="0"/>
              <a:t>21/6/2022</a:t>
            </a:fld>
            <a:endParaRPr lang="en-MY"/>
          </a:p>
        </p:txBody>
      </p:sp>
      <p:sp>
        <p:nvSpPr>
          <p:cNvPr id="5" name="Footer Placeholder 4">
            <a:extLst>
              <a:ext uri="{FF2B5EF4-FFF2-40B4-BE49-F238E27FC236}">
                <a16:creationId xmlns:a16="http://schemas.microsoft.com/office/drawing/2014/main"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4AE63EE6-4F68-A558-C029-A5A46875EA3A}"/>
              </a:ext>
            </a:extLst>
          </p:cNvPr>
          <p:cNvSpPr>
            <a:spLocks noGrp="1"/>
          </p:cNvSpPr>
          <p:nvPr>
            <p:ph type="dt" sz="half" idx="10"/>
          </p:nvPr>
        </p:nvSpPr>
        <p:spPr/>
        <p:txBody>
          <a:bodyPr/>
          <a:lstStyle/>
          <a:p>
            <a:fld id="{DDCE5DE2-63BA-4464-8A40-5A2F3F166D9F}" type="datetimeFigureOut">
              <a:rPr lang="en-MY" smtClean="0"/>
              <a:t>21/6/2022</a:t>
            </a:fld>
            <a:endParaRPr lang="en-MY"/>
          </a:p>
        </p:txBody>
      </p:sp>
      <p:sp>
        <p:nvSpPr>
          <p:cNvPr id="6" name="Footer Placeholder 5">
            <a:extLst>
              <a:ext uri="{FF2B5EF4-FFF2-40B4-BE49-F238E27FC236}">
                <a16:creationId xmlns:a16="http://schemas.microsoft.com/office/drawing/2014/main"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793D7AD4-E883-F771-0485-EED8DF45D187}"/>
              </a:ext>
            </a:extLst>
          </p:cNvPr>
          <p:cNvSpPr>
            <a:spLocks noGrp="1"/>
          </p:cNvSpPr>
          <p:nvPr>
            <p:ph type="dt" sz="half" idx="10"/>
          </p:nvPr>
        </p:nvSpPr>
        <p:spPr/>
        <p:txBody>
          <a:bodyPr/>
          <a:lstStyle/>
          <a:p>
            <a:fld id="{DDCE5DE2-63BA-4464-8A40-5A2F3F166D9F}" type="datetimeFigureOut">
              <a:rPr lang="en-MY" smtClean="0"/>
              <a:t>21/6/2022</a:t>
            </a:fld>
            <a:endParaRPr lang="en-MY"/>
          </a:p>
        </p:txBody>
      </p:sp>
      <p:sp>
        <p:nvSpPr>
          <p:cNvPr id="8" name="Footer Placeholder 7">
            <a:extLst>
              <a:ext uri="{FF2B5EF4-FFF2-40B4-BE49-F238E27FC236}">
                <a16:creationId xmlns:a16="http://schemas.microsoft.com/office/drawing/2014/main"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7033913E-2AC0-EA54-3BD8-6F7A241001B4}"/>
              </a:ext>
            </a:extLst>
          </p:cNvPr>
          <p:cNvSpPr>
            <a:spLocks noGrp="1"/>
          </p:cNvSpPr>
          <p:nvPr>
            <p:ph type="dt" sz="half" idx="10"/>
          </p:nvPr>
        </p:nvSpPr>
        <p:spPr/>
        <p:txBody>
          <a:bodyPr/>
          <a:lstStyle/>
          <a:p>
            <a:fld id="{DDCE5DE2-63BA-4464-8A40-5A2F3F166D9F}" type="datetimeFigureOut">
              <a:rPr lang="en-MY" smtClean="0"/>
              <a:t>21/6/2022</a:t>
            </a:fld>
            <a:endParaRPr lang="en-MY"/>
          </a:p>
        </p:txBody>
      </p:sp>
      <p:sp>
        <p:nvSpPr>
          <p:cNvPr id="4" name="Footer Placeholder 3">
            <a:extLst>
              <a:ext uri="{FF2B5EF4-FFF2-40B4-BE49-F238E27FC236}">
                <a16:creationId xmlns:a16="http://schemas.microsoft.com/office/drawing/2014/main"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C8EED3-61A1-9B5A-BA25-9C815FB07409}"/>
              </a:ext>
            </a:extLst>
          </p:cNvPr>
          <p:cNvSpPr>
            <a:spLocks noGrp="1"/>
          </p:cNvSpPr>
          <p:nvPr>
            <p:ph type="dt" sz="half" idx="10"/>
          </p:nvPr>
        </p:nvSpPr>
        <p:spPr/>
        <p:txBody>
          <a:bodyPr/>
          <a:lstStyle/>
          <a:p>
            <a:fld id="{DDCE5DE2-63BA-4464-8A40-5A2F3F166D9F}" type="datetimeFigureOut">
              <a:rPr lang="en-MY" smtClean="0"/>
              <a:t>21/6/2022</a:t>
            </a:fld>
            <a:endParaRPr lang="en-MY"/>
          </a:p>
        </p:txBody>
      </p:sp>
      <p:sp>
        <p:nvSpPr>
          <p:cNvPr id="3" name="Footer Placeholder 2">
            <a:extLst>
              <a:ext uri="{FF2B5EF4-FFF2-40B4-BE49-F238E27FC236}">
                <a16:creationId xmlns:a16="http://schemas.microsoft.com/office/drawing/2014/main"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19B289-2A23-86D1-B03C-2E91C61C9F43}"/>
              </a:ext>
            </a:extLst>
          </p:cNvPr>
          <p:cNvSpPr>
            <a:spLocks noGrp="1"/>
          </p:cNvSpPr>
          <p:nvPr>
            <p:ph type="dt" sz="half" idx="10"/>
          </p:nvPr>
        </p:nvSpPr>
        <p:spPr/>
        <p:txBody>
          <a:bodyPr/>
          <a:lstStyle/>
          <a:p>
            <a:fld id="{DDCE5DE2-63BA-4464-8A40-5A2F3F166D9F}" type="datetimeFigureOut">
              <a:rPr lang="en-MY" smtClean="0"/>
              <a:t>21/6/2022</a:t>
            </a:fld>
            <a:endParaRPr lang="en-MY"/>
          </a:p>
        </p:txBody>
      </p:sp>
      <p:sp>
        <p:nvSpPr>
          <p:cNvPr id="6" name="Footer Placeholder 5">
            <a:extLst>
              <a:ext uri="{FF2B5EF4-FFF2-40B4-BE49-F238E27FC236}">
                <a16:creationId xmlns:a16="http://schemas.microsoft.com/office/drawing/2014/main"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77536-2D64-1B47-EDE1-80ACA575DE89}"/>
              </a:ext>
            </a:extLst>
          </p:cNvPr>
          <p:cNvSpPr>
            <a:spLocks noGrp="1"/>
          </p:cNvSpPr>
          <p:nvPr>
            <p:ph type="dt" sz="half" idx="10"/>
          </p:nvPr>
        </p:nvSpPr>
        <p:spPr/>
        <p:txBody>
          <a:bodyPr/>
          <a:lstStyle/>
          <a:p>
            <a:fld id="{DDCE5DE2-63BA-4464-8A40-5A2F3F166D9F}" type="datetimeFigureOut">
              <a:rPr lang="en-MY" smtClean="0"/>
              <a:t>21/6/2022</a:t>
            </a:fld>
            <a:endParaRPr lang="en-MY"/>
          </a:p>
        </p:txBody>
      </p:sp>
      <p:sp>
        <p:nvSpPr>
          <p:cNvPr id="6" name="Footer Placeholder 5">
            <a:extLst>
              <a:ext uri="{FF2B5EF4-FFF2-40B4-BE49-F238E27FC236}">
                <a16:creationId xmlns:a16="http://schemas.microsoft.com/office/drawing/2014/main"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21/6/2022</a:t>
            </a:fld>
            <a:endParaRPr lang="en-MY"/>
          </a:p>
        </p:txBody>
      </p:sp>
      <p:sp>
        <p:nvSpPr>
          <p:cNvPr id="5" name="Footer Placeholder 4">
            <a:extLst>
              <a:ext uri="{FF2B5EF4-FFF2-40B4-BE49-F238E27FC236}">
                <a16:creationId xmlns:a16="http://schemas.microsoft.com/office/drawing/2014/main"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4.xml"/><Relationship Id="rId7" Type="http://schemas.openxmlformats.org/officeDocument/2006/relationships/image" Target="../media/image5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DD54FD-001F-9ABE-8DD0-04DA1CF38C95}"/>
              </a:ext>
            </a:extLst>
          </p:cNvPr>
          <p:cNvSpPr>
            <a:spLocks noGrp="1"/>
          </p:cNvSpPr>
          <p:nvPr>
            <p:ph type="ctrTitle"/>
          </p:nvPr>
        </p:nvSpPr>
        <p:spPr>
          <a:xfrm>
            <a:off x="477981" y="1122363"/>
            <a:ext cx="4023360" cy="3204134"/>
          </a:xfrm>
        </p:spPr>
        <p:txBody>
          <a:bodyPr anchor="b">
            <a:normAutofit/>
          </a:bodyPr>
          <a:lstStyle/>
          <a:p>
            <a:pPr algn="l"/>
            <a:r>
              <a:rPr lang="en-US" sz="4800" b="1">
                <a:latin typeface="system-ui"/>
              </a:rPr>
              <a:t>ROBOT FRAMEWORK</a:t>
            </a:r>
            <a:endParaRPr lang="en-MY" sz="4800" b="1">
              <a:latin typeface="system-ui"/>
            </a:endParaRPr>
          </a:p>
        </p:txBody>
      </p:sp>
      <p:sp>
        <p:nvSpPr>
          <p:cNvPr id="3" name="Subtitle 2">
            <a:extLst>
              <a:ext uri="{FF2B5EF4-FFF2-40B4-BE49-F238E27FC236}">
                <a16:creationId xmlns:a16="http://schemas.microsoft.com/office/drawing/2014/main"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000">
                <a:ea typeface="+mn-lt"/>
                <a:cs typeface="+mn-lt"/>
              </a:rPr>
              <a:t>•Test Case Tagging</a:t>
            </a:r>
            <a:endParaRPr lang="en-US">
              <a:ea typeface="+mn-lt"/>
              <a:cs typeface="+mn-lt"/>
            </a:endParaRPr>
          </a:p>
          <a:p>
            <a:pPr algn="just">
              <a:buNone/>
            </a:pPr>
            <a:r>
              <a:rPr lang="en-US" sz="6000">
                <a:ea typeface="+mn-lt"/>
                <a:cs typeface="+mn-lt"/>
              </a:rPr>
              <a:t>Robot framework allows to tag test-cases so that we can either run the tags test-cases or skip the tagged testcases. Tagging helps when we want to run only a group of test cases or skip them.</a:t>
            </a:r>
            <a:endParaRPr lang="en-US">
              <a:ea typeface="+mn-lt"/>
              <a:cs typeface="+mn-lt"/>
            </a:endParaRPr>
          </a:p>
          <a:p>
            <a:pPr algn="just">
              <a:buNone/>
            </a:pPr>
            <a:r>
              <a:rPr lang="en-US" sz="6000">
                <a:ea typeface="+mn-lt"/>
                <a:cs typeface="+mn-lt"/>
              </a:rPr>
              <a:t>•Reports and Logs</a:t>
            </a:r>
            <a:endParaRPr lang="en-US"/>
          </a:p>
          <a:p>
            <a:pPr algn="just">
              <a:buNone/>
            </a:pPr>
            <a:r>
              <a:rPr lang="en-US" sz="6000">
                <a:ea typeface="+mn-lt"/>
                <a:cs typeface="+mn-lt"/>
              </a:rPr>
              <a:t>Robot framework provides all the details of test suite, test case execution in the form of report and logs. All the execution details of the test case are available in the log file. The details like whether the test case has failed or passed, time taken for execution, steps followed to run the test case are provided.</a:t>
            </a:r>
            <a:endParaRPr lang="en-US">
              <a:ea typeface="+mn-lt"/>
              <a:cs typeface="+mn-lt"/>
            </a:endParaRPr>
          </a:p>
          <a:p>
            <a:pPr marL="0" indent="0" algn="just">
              <a:buNone/>
            </a:pPr>
            <a:endParaRPr lang="en-US">
              <a:cs typeface="Calibri"/>
            </a:endParaRPr>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109975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a16="http://schemas.microsoft.com/office/drawing/2014/main"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a16="http://schemas.microsoft.com/office/drawing/2014/main"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a16="http://schemas.microsoft.com/office/drawing/2014/main"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dirty="0">
                <a:ea typeface="+mn-lt"/>
                <a:cs typeface="+mn-lt"/>
              </a:rPr>
              <a:t>Robot framework does not support parallel execution</a:t>
            </a:r>
          </a:p>
          <a:p>
            <a:r>
              <a:rPr lang="en-US" sz="2000" dirty="0">
                <a:ea typeface="+mn-lt"/>
                <a:cs typeface="+mn-lt"/>
              </a:rPr>
              <a:t>Hard to customize html report</a:t>
            </a:r>
            <a:endParaRPr lang="en-US" dirty="0"/>
          </a:p>
          <a:p>
            <a:r>
              <a:rPr lang="en-US" sz="2000" dirty="0">
                <a:ea typeface="+mn-lt"/>
                <a:cs typeface="+mn-lt"/>
              </a:rPr>
              <a:t>Robot framework is hard to maintain</a:t>
            </a:r>
            <a:endParaRPr lang="en-US" dirty="0"/>
          </a:p>
          <a:p>
            <a:r>
              <a:rPr lang="en-US" sz="2000" dirty="0">
                <a:ea typeface="+mn-lt"/>
                <a:cs typeface="+mn-lt"/>
              </a:rPr>
              <a:t>Some error are difficult to debug</a:t>
            </a:r>
            <a:endParaRPr lang="en-US" dirty="0"/>
          </a:p>
          <a:p>
            <a:r>
              <a:rPr lang="en-US" sz="2000" dirty="0">
                <a:ea typeface="+mn-lt"/>
                <a:cs typeface="+mn-lt"/>
              </a:rPr>
              <a:t>Robot framework has strict indentation rules</a:t>
            </a:r>
            <a:endParaRPr lang="en-US" dirty="0"/>
          </a:p>
          <a:p>
            <a:pPr marL="457200" indent="-457200"/>
            <a:endParaRPr lang="en-US" sz="2000" dirty="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a16="http://schemas.microsoft.com/office/drawing/2014/main"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a16="http://schemas.microsoft.com/office/drawing/2014/main"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a16="http://schemas.microsoft.com/office/drawing/2014/main"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a16="http://schemas.microsoft.com/office/drawing/2014/main"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a16="http://schemas.microsoft.com/office/drawing/2014/main"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a16="http://schemas.microsoft.com/office/drawing/2014/main"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a16="http://schemas.microsoft.com/office/drawing/2014/main"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a16="http://schemas.microsoft.com/office/drawing/2014/main" id="{B32617C2-4090-D064-1ADB-6500372179C3}"/>
              </a:ext>
            </a:extLst>
          </p:cNvPr>
          <p:cNvSpPr txBox="1"/>
          <p:nvPr/>
        </p:nvSpPr>
        <p:spPr>
          <a:xfrm>
            <a:off x="2483556" y="5915378"/>
            <a:ext cx="3793066" cy="369332"/>
          </a:xfrm>
          <a:prstGeom prst="rect">
            <a:avLst/>
          </a:prstGeom>
          <a:noFill/>
        </p:spPr>
        <p:txBody>
          <a:bodyPr wrap="square" rtlCol="0">
            <a:spAutoFit/>
          </a:bodyPr>
          <a:lstStyle/>
          <a:p>
            <a:r>
              <a:rPr lang="en-US"/>
              <a:t>Python --version</a:t>
            </a:r>
            <a:endParaRPr lang="en-MY"/>
          </a:p>
        </p:txBody>
      </p:sp>
    </p:spTree>
    <p:extLst>
      <p:ext uri="{BB962C8B-B14F-4D97-AF65-F5344CB8AC3E}">
        <p14:creationId xmlns:p14="http://schemas.microsoft.com/office/powerpoint/2010/main" val="330418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a16="http://schemas.microsoft.com/office/drawing/2014/main"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a16="http://schemas.microsoft.com/office/drawing/2014/main"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EDCA7-541F-8BBE-A5E0-4D6CD1E236CC}"/>
              </a:ext>
            </a:extLst>
          </p:cNvPr>
          <p:cNvSpPr>
            <a:spLocks noGrp="1"/>
          </p:cNvSpPr>
          <p:nvPr>
            <p:ph type="title"/>
          </p:nvPr>
        </p:nvSpPr>
        <p:spPr>
          <a:xfrm>
            <a:off x="1648178" y="685800"/>
            <a:ext cx="9854846" cy="973667"/>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a16="http://schemas.microsoft.com/office/drawing/2014/main"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2750178" y="1991845"/>
            <a:ext cx="7650846" cy="1862667"/>
          </a:xfrm>
        </p:spPr>
      </p:pic>
      <p:sp>
        <p:nvSpPr>
          <p:cNvPr id="6" name="TextBox 5">
            <a:extLst>
              <a:ext uri="{FF2B5EF4-FFF2-40B4-BE49-F238E27FC236}">
                <a16:creationId xmlns:a16="http://schemas.microsoft.com/office/drawing/2014/main" id="{6F03DA3B-820E-9BC3-2B3E-9A9210CBFB7C}"/>
              </a:ext>
            </a:extLst>
          </p:cNvPr>
          <p:cNvSpPr txBox="1"/>
          <p:nvPr/>
        </p:nvSpPr>
        <p:spPr>
          <a:xfrm>
            <a:off x="3437681" y="4421529"/>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Tree>
    <p:extLst>
      <p:ext uri="{BB962C8B-B14F-4D97-AF65-F5344CB8AC3E}">
        <p14:creationId xmlns:p14="http://schemas.microsoft.com/office/powerpoint/2010/main" val="383316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a16="http://schemas.microsoft.com/office/drawing/2014/main"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a16="http://schemas.microsoft.com/office/drawing/2014/main"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49" y="3622675"/>
            <a:ext cx="1943100" cy="1225850"/>
          </a:xfrm>
          <a:prstGeom prst="rect">
            <a:avLst/>
          </a:prstGeom>
        </p:spPr>
      </p:pic>
      <p:pic>
        <p:nvPicPr>
          <p:cNvPr id="23" name="Picture 22">
            <a:extLst>
              <a:ext uri="{FF2B5EF4-FFF2-40B4-BE49-F238E27FC236}">
                <a16:creationId xmlns:a16="http://schemas.microsoft.com/office/drawing/2014/main"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a16="http://schemas.microsoft.com/office/drawing/2014/main" id="{BFB8C87A-7A60-8BD2-3251-2D2B2B33CEAA}"/>
              </a:ext>
            </a:extLst>
          </p:cNvPr>
          <p:cNvSpPr txBox="1"/>
          <p:nvPr/>
        </p:nvSpPr>
        <p:spPr>
          <a:xfrm>
            <a:off x="9956860" y="4982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cs typeface="Calibri"/>
              </a:rPr>
              <a:t>SeleniumLibrary</a:t>
            </a:r>
          </a:p>
        </p:txBody>
      </p:sp>
    </p:spTree>
    <p:extLst>
      <p:ext uri="{BB962C8B-B14F-4D97-AF65-F5344CB8AC3E}">
        <p14:creationId xmlns:p14="http://schemas.microsoft.com/office/powerpoint/2010/main" val="158650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713E-D40A-AC11-7677-5308B43AEEBE}"/>
              </a:ext>
            </a:extLst>
          </p:cNvPr>
          <p:cNvSpPr>
            <a:spLocks noGrp="1"/>
          </p:cNvSpPr>
          <p:nvPr>
            <p:ph type="title"/>
          </p:nvPr>
        </p:nvSpPr>
        <p:spPr>
          <a:xfrm>
            <a:off x="1484311" y="685801"/>
            <a:ext cx="10018713" cy="1015678"/>
          </a:xfrm>
        </p:spPr>
        <p:style>
          <a:lnRef idx="1">
            <a:schemeClr val="accent4"/>
          </a:lnRef>
          <a:fillRef idx="2">
            <a:schemeClr val="accent4"/>
          </a:fillRef>
          <a:effectRef idx="1">
            <a:schemeClr val="accent4"/>
          </a:effectRef>
          <a:fontRef idx="minor">
            <a:schemeClr val="dk1"/>
          </a:fontRef>
        </p:style>
        <p:txBody>
          <a:bodyPr/>
          <a:lstStyle/>
          <a:p>
            <a:r>
              <a:rPr lang="en-US"/>
              <a:t>Install ride</a:t>
            </a:r>
            <a:endParaRPr lang="en-MY"/>
          </a:p>
        </p:txBody>
      </p:sp>
      <p:pic>
        <p:nvPicPr>
          <p:cNvPr id="9" name="Content Placeholder 8">
            <a:extLst>
              <a:ext uri="{FF2B5EF4-FFF2-40B4-BE49-F238E27FC236}">
                <a16:creationId xmlns:a16="http://schemas.microsoft.com/office/drawing/2014/main"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a16="http://schemas.microsoft.com/office/drawing/2014/main"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Tree>
    <p:extLst>
      <p:ext uri="{BB962C8B-B14F-4D97-AF65-F5344CB8AC3E}">
        <p14:creationId xmlns:p14="http://schemas.microsoft.com/office/powerpoint/2010/main" val="7971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a16="http://schemas.microsoft.com/office/drawing/2014/main"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a16="http://schemas.microsoft.com/office/drawing/2014/main"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a16="http://schemas.microsoft.com/office/drawing/2014/main"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a16="http://schemas.microsoft.com/office/drawing/2014/main"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a16="http://schemas.microsoft.com/office/drawing/2014/main"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74D01-4DE1-C127-CAFB-641DC2E922E3}"/>
              </a:ext>
            </a:extLst>
          </p:cNvPr>
          <p:cNvSpPr>
            <a:spLocks noGrp="1"/>
          </p:cNvSpPr>
          <p:nvPr>
            <p:ph type="title"/>
          </p:nvPr>
        </p:nvSpPr>
        <p:spPr/>
        <p:txBody>
          <a:bodyPr/>
          <a:lstStyle/>
          <a:p>
            <a:r>
              <a:rPr lang="en-MY" b="1" dirty="0">
                <a:latin typeface="system-ui"/>
              </a:rPr>
              <a:t>Test data syntax</a:t>
            </a:r>
          </a:p>
        </p:txBody>
      </p:sp>
      <p:sp>
        <p:nvSpPr>
          <p:cNvPr id="3" name="Content Placeholder 2">
            <a:extLst>
              <a:ext uri="{FF2B5EF4-FFF2-40B4-BE49-F238E27FC236}">
                <a16:creationId xmlns:a16="http://schemas.microsoft.com/office/drawing/2014/main"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dirty="0">
                <a:latin typeface="system-ui"/>
              </a:rPr>
              <a:t> </a:t>
            </a:r>
            <a:r>
              <a:rPr lang="en-MY" sz="3200" b="1" dirty="0">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a16="http://schemas.microsoft.com/office/drawing/2014/main"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a16="http://schemas.microsoft.com/office/drawing/2014/main" val="1875035974"/>
                    </a:ext>
                  </a:extLst>
                </a:gridCol>
                <a:gridCol w="8393847">
                  <a:extLst>
                    <a:ext uri="{9D8B030D-6E8A-4147-A177-3AD203B41FA5}">
                      <a16:colId xmlns:a16="http://schemas.microsoft.com/office/drawing/2014/main"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a16="http://schemas.microsoft.com/office/drawing/2014/main"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a16="http://schemas.microsoft.com/office/drawing/2014/main"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a16="http://schemas.microsoft.com/office/drawing/2014/main"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a16="http://schemas.microsoft.com/office/drawing/2014/main"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a16="http://schemas.microsoft.com/office/drawing/2014/main"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a16="http://schemas.microsoft.com/office/drawing/2014/main"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a16="http://schemas.microsoft.com/office/drawing/2014/main"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a16="http://schemas.microsoft.com/office/drawing/2014/main"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36A4-A15C-6448-741B-24A5B2E0E6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688BE6-62E5-A020-A5BE-90DEB0966E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82589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4420-4EA5-2841-DA4E-850351CF05AE}"/>
              </a:ext>
            </a:extLst>
          </p:cNvPr>
          <p:cNvSpPr>
            <a:spLocks noGrp="1"/>
          </p:cNvSpPr>
          <p:nvPr>
            <p:ph type="ctrTitle"/>
          </p:nvPr>
        </p:nvSpPr>
        <p:spPr/>
        <p:txBody>
          <a:bodyPr/>
          <a:lstStyle/>
          <a:p>
            <a:r>
              <a:rPr lang="en-US" b="1">
                <a:ea typeface="+mj-lt"/>
                <a:cs typeface="+mj-lt"/>
              </a:rPr>
              <a:t>Keywords in Selenium Library </a:t>
            </a:r>
            <a:endParaRPr lang="en-US" b="1"/>
          </a:p>
        </p:txBody>
      </p:sp>
      <p:sp>
        <p:nvSpPr>
          <p:cNvPr id="3" name="Subtitle 2">
            <a:extLst>
              <a:ext uri="{FF2B5EF4-FFF2-40B4-BE49-F238E27FC236}">
                <a16:creationId xmlns:a16="http://schemas.microsoft.com/office/drawing/2014/main" id="{6C954870-B683-E7F3-DADC-4823281BAD4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71507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a16="http://schemas.microsoft.com/office/drawing/2014/main"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a16="http://schemas.microsoft.com/office/drawing/2014/main" val="1717442120"/>
                    </a:ext>
                  </a:extLst>
                </a:gridCol>
                <a:gridCol w="5789350">
                  <a:extLst>
                    <a:ext uri="{9D8B030D-6E8A-4147-A177-3AD203B41FA5}">
                      <a16:colId xmlns:a16="http://schemas.microsoft.com/office/drawing/2014/main"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a16="http://schemas.microsoft.com/office/drawing/2014/main"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a16="http://schemas.microsoft.com/office/drawing/2014/main"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a16="http://schemas.microsoft.com/office/drawing/2014/main"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a16="http://schemas.microsoft.com/office/drawing/2014/main"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a16="http://schemas.microsoft.com/office/drawing/2014/main"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a16="http://schemas.microsoft.com/office/drawing/2014/main"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141D-2E12-F6A9-F3BD-E919D0CD34B9}"/>
              </a:ext>
            </a:extLst>
          </p:cNvPr>
          <p:cNvSpPr>
            <a:spLocks noGrp="1"/>
          </p:cNvSpPr>
          <p:nvPr>
            <p:ph type="title"/>
          </p:nvPr>
        </p:nvSpPr>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a16="http://schemas.microsoft.com/office/drawing/2014/main" id="{76FAC241-0E10-7752-DF1F-D83213D03D99}"/>
              </a:ext>
            </a:extLst>
          </p:cNvPr>
          <p:cNvSpPr>
            <a:spLocks noGrp="1"/>
          </p:cNvSpPr>
          <p:nvPr>
            <p:ph idx="1"/>
          </p:nvPr>
        </p:nvSpPr>
        <p:spPr/>
        <p:txBody>
          <a:bodyPr/>
          <a:lstStyle/>
          <a:p>
            <a:endParaRPr lang="en-US"/>
          </a:p>
        </p:txBody>
      </p:sp>
      <p:graphicFrame>
        <p:nvGraphicFramePr>
          <p:cNvPr id="5" name="Table 4">
            <a:extLst>
              <a:ext uri="{FF2B5EF4-FFF2-40B4-BE49-F238E27FC236}">
                <a16:creationId xmlns:a16="http://schemas.microsoft.com/office/drawing/2014/main" id="{BDFA90F7-25B7-4222-6189-D6943348A7EE}"/>
              </a:ext>
            </a:extLst>
          </p:cNvPr>
          <p:cNvGraphicFramePr>
            <a:graphicFrameLocks/>
          </p:cNvGraphicFramePr>
          <p:nvPr>
            <p:extLst>
              <p:ext uri="{D42A27DB-BD31-4B8C-83A1-F6EECF244321}">
                <p14:modId xmlns:p14="http://schemas.microsoft.com/office/powerpoint/2010/main" val="3660967237"/>
              </p:ext>
            </p:extLst>
          </p:nvPr>
        </p:nvGraphicFramePr>
        <p:xfrm>
          <a:off x="2376577" y="1796870"/>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a16="http://schemas.microsoft.com/office/drawing/2014/main" val="1717442120"/>
                    </a:ext>
                  </a:extLst>
                </a:gridCol>
                <a:gridCol w="2178898">
                  <a:extLst>
                    <a:ext uri="{9D8B030D-6E8A-4147-A177-3AD203B41FA5}">
                      <a16:colId xmlns:a16="http://schemas.microsoft.com/office/drawing/2014/main" val="1026061822"/>
                    </a:ext>
                  </a:extLst>
                </a:gridCol>
                <a:gridCol w="2178898">
                  <a:extLst>
                    <a:ext uri="{9D8B030D-6E8A-4147-A177-3AD203B41FA5}">
                      <a16:colId xmlns:a16="http://schemas.microsoft.com/office/drawing/2014/main"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A8DA3-1257-70AC-AA8A-6F5AA44050E2}"/>
              </a:ext>
            </a:extLst>
          </p:cNvPr>
          <p:cNvSpPr>
            <a:spLocks noGrp="1"/>
          </p:cNvSpPr>
          <p:nvPr>
            <p:ph idx="1"/>
          </p:nvPr>
        </p:nvSpPr>
        <p:spPr>
          <a:xfrm>
            <a:off x="1092200" y="2136068"/>
            <a:ext cx="10515600" cy="2164116"/>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a16="http://schemas.microsoft.com/office/drawing/2014/main"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D49E-2D84-0E3F-5347-7027F4AFACB5}"/>
              </a:ext>
            </a:extLst>
          </p:cNvPr>
          <p:cNvSpPr>
            <a:spLocks noGrp="1"/>
          </p:cNvSpPr>
          <p:nvPr>
            <p:ph type="ctrTitle"/>
          </p:nvPr>
        </p:nvSpPr>
        <p:spPr/>
        <p:txBody>
          <a:bodyPr/>
          <a:lstStyle/>
          <a:p>
            <a:r>
              <a:rPr lang="en-US">
                <a:cs typeface="Calibri Light"/>
              </a:rPr>
              <a:t>Copy Element (</a:t>
            </a:r>
            <a:r>
              <a:rPr lang="en-US" err="1">
                <a:cs typeface="Calibri Light"/>
              </a:rPr>
              <a:t>Xpath</a:t>
            </a:r>
            <a:r>
              <a:rPr lang="en-US">
                <a:cs typeface="Calibri Light"/>
              </a:rPr>
              <a:t>) in webpage</a:t>
            </a:r>
            <a:endParaRPr lang="en-US"/>
          </a:p>
        </p:txBody>
      </p:sp>
      <p:sp>
        <p:nvSpPr>
          <p:cNvPr id="3" name="Subtitle 2">
            <a:extLst>
              <a:ext uri="{FF2B5EF4-FFF2-40B4-BE49-F238E27FC236}">
                <a16:creationId xmlns:a16="http://schemas.microsoft.com/office/drawing/2014/main" id="{F2FEA72E-5A85-5C5C-5E22-57A46058F1A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4807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592F-49D3-B6CC-4000-83AC8EC0937C}"/>
              </a:ext>
            </a:extLst>
          </p:cNvPr>
          <p:cNvSpPr>
            <a:spLocks noGrp="1"/>
          </p:cNvSpPr>
          <p:nvPr>
            <p:ph type="ctrTitle"/>
          </p:nvPr>
        </p:nvSpPr>
        <p:spPr/>
        <p:txBody>
          <a:bodyPr/>
          <a:lstStyle/>
          <a:p>
            <a:r>
              <a:rPr lang="en-US">
                <a:cs typeface="Calibri Light"/>
              </a:rPr>
              <a:t>First testing</a:t>
            </a:r>
            <a:endParaRPr lang="en-US"/>
          </a:p>
        </p:txBody>
      </p:sp>
      <p:sp>
        <p:nvSpPr>
          <p:cNvPr id="3" name="Subtitle 2">
            <a:extLst>
              <a:ext uri="{FF2B5EF4-FFF2-40B4-BE49-F238E27FC236}">
                <a16:creationId xmlns:a16="http://schemas.microsoft.com/office/drawing/2014/main" id="{3EF36F74-B895-3474-1C31-C2EE77E69D2E}"/>
              </a:ext>
            </a:extLst>
          </p:cNvPr>
          <p:cNvSpPr>
            <a:spLocks noGrp="1"/>
          </p:cNvSpPr>
          <p:nvPr>
            <p:ph type="subTitle" idx="1"/>
          </p:nvPr>
        </p:nvSpPr>
        <p:spPr>
          <a:xfrm>
            <a:off x="1524000" y="3602038"/>
            <a:ext cx="9144000" cy="682096"/>
          </a:xfrm>
        </p:spPr>
        <p:txBody>
          <a:bodyPr vert="horz" lIns="91440" tIns="45720" rIns="91440" bIns="45720" rtlCol="0" anchor="t">
            <a:normAutofit/>
          </a:bodyPr>
          <a:lstStyle/>
          <a:p>
            <a:r>
              <a:rPr lang="en-US">
                <a:cs typeface="Calibri"/>
              </a:rPr>
              <a:t>Success Adding Candidate</a:t>
            </a:r>
          </a:p>
        </p:txBody>
      </p:sp>
    </p:spTree>
    <p:extLst>
      <p:ext uri="{BB962C8B-B14F-4D97-AF65-F5344CB8AC3E}">
        <p14:creationId xmlns:p14="http://schemas.microsoft.com/office/powerpoint/2010/main" val="340260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a16="http://schemas.microsoft.com/office/drawing/2014/main"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a16="http://schemas.microsoft.com/office/drawing/2014/main"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a16="http://schemas.microsoft.com/office/drawing/2014/main"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a16="http://schemas.microsoft.com/office/drawing/2014/main"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a16="http://schemas.microsoft.com/office/drawing/2014/main"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a16="http://schemas.microsoft.com/office/drawing/2014/main"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a16="http://schemas.microsoft.com/office/drawing/2014/main"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a16="http://schemas.microsoft.com/office/drawing/2014/main"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a16="http://schemas.microsoft.com/office/drawing/2014/main"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a16="http://schemas.microsoft.com/office/drawing/2014/main"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a16="http://schemas.microsoft.com/office/drawing/2014/main"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a16="http://schemas.microsoft.com/office/drawing/2014/main"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AD71-E864-9CC0-5750-90AE69FF980C}"/>
              </a:ext>
            </a:extLst>
          </p:cNvPr>
          <p:cNvSpPr>
            <a:spLocks noGrp="1"/>
          </p:cNvSpPr>
          <p:nvPr>
            <p:ph type="ctrTitle"/>
          </p:nvPr>
        </p:nvSpPr>
        <p:spPr/>
        <p:txBody>
          <a:bodyPr/>
          <a:lstStyle/>
          <a:p>
            <a:r>
              <a:rPr lang="en-US">
                <a:cs typeface="Calibri Light"/>
              </a:rPr>
              <a:t>Test Setup and Teardown</a:t>
            </a:r>
          </a:p>
        </p:txBody>
      </p:sp>
      <p:sp>
        <p:nvSpPr>
          <p:cNvPr id="3" name="Subtitle 2">
            <a:extLst>
              <a:ext uri="{FF2B5EF4-FFF2-40B4-BE49-F238E27FC236}">
                <a16:creationId xmlns:a16="http://schemas.microsoft.com/office/drawing/2014/main" id="{FDF03F9F-29F1-1E79-1220-0B0D4610EA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04418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C182-1B1F-8B45-3CA9-6FC2259AD763}"/>
              </a:ext>
            </a:extLst>
          </p:cNvPr>
          <p:cNvSpPr>
            <a:spLocks noGrp="1"/>
          </p:cNvSpPr>
          <p:nvPr>
            <p:ph type="title"/>
          </p:nvPr>
        </p:nvSpPr>
        <p:spPr/>
        <p:txBody>
          <a:bodyPr/>
          <a:lstStyle/>
          <a:p>
            <a:r>
              <a:rPr lang="en-US" b="1">
                <a:cs typeface="Calibri Light"/>
              </a:rPr>
              <a:t>Test Setup and Test Teardown</a:t>
            </a:r>
          </a:p>
        </p:txBody>
      </p:sp>
      <p:sp>
        <p:nvSpPr>
          <p:cNvPr id="3" name="Content Placeholder 2">
            <a:extLst>
              <a:ext uri="{FF2B5EF4-FFF2-40B4-BE49-F238E27FC236}">
                <a16:creationId xmlns:a16="http://schemas.microsoft.com/office/drawing/2014/main"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a:ea typeface="+mn-lt"/>
                <a:cs typeface="+mn-lt"/>
              </a:rPr>
              <a:t>Test Setup</a:t>
            </a:r>
            <a:r>
              <a:rPr lang="en-US">
                <a:ea typeface="+mn-lt"/>
                <a:cs typeface="+mn-lt"/>
              </a:rPr>
              <a:t>: keyword/step that is executed before a test case(s) </a:t>
            </a:r>
            <a:endParaRPr lang="en-US">
              <a:cs typeface="Calibri" panose="020F0502020204030204"/>
            </a:endParaRPr>
          </a:p>
          <a:p>
            <a:pPr marL="0" indent="0">
              <a:buNone/>
            </a:pPr>
            <a:r>
              <a:rPr lang="en-US" b="1">
                <a:ea typeface="+mn-lt"/>
                <a:cs typeface="+mn-lt"/>
              </a:rPr>
              <a:t>Test Teardown</a:t>
            </a:r>
            <a:r>
              <a:rPr lang="en-US">
                <a:ea typeface="+mn-lt"/>
                <a:cs typeface="+mn-lt"/>
              </a:rPr>
              <a:t>: Keyword/step that is executed after a test case (s)</a:t>
            </a:r>
          </a:p>
          <a:p>
            <a:endParaRPr lang="en-US">
              <a:cs typeface="Calibri"/>
            </a:endParaRPr>
          </a:p>
          <a:p>
            <a:r>
              <a:rPr lang="en-US">
                <a:cs typeface="Calibri"/>
              </a:rPr>
              <a:t>Both can be set in Test Suite. </a:t>
            </a:r>
          </a:p>
          <a:p>
            <a:r>
              <a:rPr lang="en-US">
                <a:cs typeface="Calibri"/>
              </a:rPr>
              <a:t>Steps</a:t>
            </a:r>
          </a:p>
          <a:p>
            <a:pPr lvl="1"/>
            <a:r>
              <a:rPr lang="en-US">
                <a:cs typeface="Calibri"/>
              </a:rPr>
              <a:t>Go to test suite in Edit tab</a:t>
            </a:r>
          </a:p>
          <a:p>
            <a:pPr lvl="1"/>
            <a:r>
              <a:rPr lang="en-US">
                <a:cs typeface="Calibri"/>
              </a:rPr>
              <a:t>Click Setting</a:t>
            </a:r>
          </a:p>
          <a:p>
            <a:pPr lvl="1"/>
            <a:r>
              <a:rPr lang="en-US">
                <a:cs typeface="Calibri"/>
              </a:rPr>
              <a:t>Find Setup and Teardown and click 'Edit'</a:t>
            </a:r>
          </a:p>
          <a:p>
            <a:pPr lvl="1"/>
            <a:r>
              <a:rPr lang="en-US">
                <a:cs typeface="Calibri"/>
              </a:rPr>
              <a:t>Put keyword/step</a:t>
            </a:r>
          </a:p>
          <a:p>
            <a:endParaRPr lang="en-US">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a:ea typeface="+mn-lt"/>
                <a:cs typeface="+mn-lt"/>
              </a:rPr>
              <a:t>But only one keyword/step can be set for both. </a:t>
            </a:r>
          </a:p>
          <a:p>
            <a:r>
              <a:rPr lang="en-US">
                <a:ea typeface="+mn-lt"/>
                <a:cs typeface="+mn-lt"/>
              </a:rPr>
              <a:t>To have keywords/steps in setup and teardown, keywords file should be created and set to both </a:t>
            </a:r>
            <a:endParaRPr lang="en-US"/>
          </a:p>
        </p:txBody>
      </p:sp>
      <p:pic>
        <p:nvPicPr>
          <p:cNvPr id="4" name="Picture 4" descr="Table&#10;&#10;Description automatically generated">
            <a:extLst>
              <a:ext uri="{FF2B5EF4-FFF2-40B4-BE49-F238E27FC236}">
                <a16:creationId xmlns:a16="http://schemas.microsoft.com/office/drawing/2014/main"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96A4D2-E448-7B76-A283-1AC45CB82A6E}"/>
              </a:ext>
            </a:extLst>
          </p:cNvPr>
          <p:cNvSpPr>
            <a:spLocks noGrp="1"/>
          </p:cNvSpPr>
          <p:nvPr>
            <p:ph type="ctrTitle"/>
          </p:nvPr>
        </p:nvSpPr>
        <p:spPr>
          <a:xfrm>
            <a:off x="1537097" y="1428750"/>
            <a:ext cx="9117807" cy="2105026"/>
          </a:xfrm>
        </p:spPr>
        <p:txBody>
          <a:bodyPr>
            <a:normAutofit/>
          </a:bodyPr>
          <a:lstStyle/>
          <a:p>
            <a:r>
              <a:rPr lang="en-US">
                <a:cs typeface="Calibri Light"/>
              </a:rPr>
              <a:t>Variable, Keywords File and Resource File</a:t>
            </a:r>
          </a:p>
        </p:txBody>
      </p:sp>
      <p:cxnSp>
        <p:nvCxnSpPr>
          <p:cNvPr id="12" name="Straight Connector 11">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690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0FF13-4BA9-7F30-E3AD-095803415C75}"/>
              </a:ext>
            </a:extLst>
          </p:cNvPr>
          <p:cNvSpPr>
            <a:spLocks noGrp="1"/>
          </p:cNvSpPr>
          <p:nvPr>
            <p:ph type="title"/>
          </p:nvPr>
        </p:nvSpPr>
        <p:spPr/>
        <p:txBody>
          <a:bodyPr/>
          <a:lstStyle/>
          <a:p>
            <a:r>
              <a:rPr lang="en-US" b="1" dirty="0">
                <a:latin typeface="system-ui"/>
                <a:cs typeface="Calibri Light"/>
              </a:rPr>
              <a:t>Variable</a:t>
            </a:r>
            <a:endParaRPr lang="en-US" b="1" dirty="0">
              <a:latin typeface="system-ui"/>
            </a:endParaRPr>
          </a:p>
        </p:txBody>
      </p:sp>
      <p:graphicFrame>
        <p:nvGraphicFramePr>
          <p:cNvPr id="5" name="Content Placeholder 2">
            <a:extLst>
              <a:ext uri="{FF2B5EF4-FFF2-40B4-BE49-F238E27FC236}">
                <a16:creationId xmlns:a16="http://schemas.microsoft.com/office/drawing/2014/main"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a16="http://schemas.microsoft.com/office/drawing/2014/main"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a16="http://schemas.microsoft.com/office/drawing/2014/main"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dirty="0">
                <a:solidFill>
                  <a:schemeClr val="bg1"/>
                </a:solidFill>
                <a:latin typeface="system-ui"/>
                <a:ea typeface="+mj-ea"/>
                <a:cs typeface="+mj-cs"/>
              </a:rPr>
              <a:t>Introduction </a:t>
            </a:r>
            <a:br>
              <a:rPr lang="en-US" sz="4800" dirty="0">
                <a:solidFill>
                  <a:schemeClr val="bg1"/>
                </a:solidFill>
                <a:latin typeface="system-ui"/>
                <a:ea typeface="+mj-ea"/>
                <a:cs typeface="+mj-cs"/>
              </a:rPr>
            </a:br>
            <a:r>
              <a:rPr lang="en-US" sz="4800" dirty="0">
                <a:solidFill>
                  <a:schemeClr val="bg1"/>
                </a:solidFill>
                <a:latin typeface="system-ui"/>
                <a:ea typeface="+mj-ea"/>
                <a:cs typeface="+mj-cs"/>
              </a:rPr>
              <a:t>Robot</a:t>
            </a:r>
            <a:br>
              <a:rPr lang="en-US" sz="4800" dirty="0">
                <a:solidFill>
                  <a:schemeClr val="bg1"/>
                </a:solidFill>
                <a:latin typeface="system-ui"/>
                <a:ea typeface="+mj-ea"/>
                <a:cs typeface="+mj-cs"/>
              </a:rPr>
            </a:br>
            <a:r>
              <a:rPr lang="en-US" sz="4800" dirty="0">
                <a:solidFill>
                  <a:schemeClr val="bg1"/>
                </a:solidFill>
                <a:latin typeface="system-ui"/>
                <a:ea typeface="+mj-ea"/>
                <a:cs typeface="+mj-cs"/>
              </a:rPr>
              <a:t>Framework</a:t>
            </a:r>
            <a:endParaRPr lang="en-US" sz="4800" dirty="0">
              <a:solidFill>
                <a:schemeClr val="bg1"/>
              </a:solidFill>
              <a:ea typeface="+mn-lt"/>
              <a:cs typeface="+mn-lt"/>
            </a:endParaRPr>
          </a:p>
          <a:p>
            <a:endParaRPr lang="en-US" sz="4800" dirty="0">
              <a:solidFill>
                <a:schemeClr val="tx1"/>
              </a:solidFill>
              <a:latin typeface="Calibri Light"/>
              <a:ea typeface="+mj-ea"/>
              <a:cs typeface="Calibri Light"/>
            </a:endParaRPr>
          </a:p>
        </p:txBody>
      </p:sp>
      <p:graphicFrame>
        <p:nvGraphicFramePr>
          <p:cNvPr id="5" name="Content Placeholder 2">
            <a:extLst>
              <a:ext uri="{FF2B5EF4-FFF2-40B4-BE49-F238E27FC236}">
                <a16:creationId xmlns:a16="http://schemas.microsoft.com/office/drawing/2014/main" id="{817F32A0-ED74-EBE9-8F2E-862EA1E7E945}"/>
              </a:ext>
            </a:extLst>
          </p:cNvPr>
          <p:cNvGraphicFramePr>
            <a:graphicFrameLocks noGrp="1"/>
          </p:cNvGraphicFramePr>
          <p:nvPr>
            <p:ph idx="1"/>
            <p:extLst>
              <p:ext uri="{D42A27DB-BD31-4B8C-83A1-F6EECF244321}">
                <p14:modId xmlns:p14="http://schemas.microsoft.com/office/powerpoint/2010/main" val="418093732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dirty="0">
                <a:ea typeface="+mn-lt"/>
                <a:cs typeface="+mn-lt"/>
              </a:rPr>
              <a:t>iv. Now go to test case</a:t>
            </a:r>
            <a:endParaRPr lang="en-US" dirty="0"/>
          </a:p>
          <a:p>
            <a:pPr>
              <a:buNone/>
            </a:pPr>
            <a:r>
              <a:rPr lang="en-US" dirty="0">
                <a:ea typeface="+mn-lt"/>
                <a:cs typeface="+mn-lt"/>
              </a:rPr>
              <a:t>v. To add variable, write ${</a:t>
            </a:r>
            <a:r>
              <a:rPr lang="en-US" dirty="0" err="1">
                <a:ea typeface="+mn-lt"/>
                <a:cs typeface="+mn-lt"/>
              </a:rPr>
              <a:t>Variablename</a:t>
            </a:r>
            <a:r>
              <a:rPr lang="en-US" dirty="0">
                <a:ea typeface="+mn-lt"/>
                <a:cs typeface="+mn-lt"/>
              </a:rPr>
              <a:t>} on third column as shown below:</a:t>
            </a:r>
            <a:endParaRPr lang="en-US" dirty="0"/>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dirty="0">
                <a:ea typeface="+mn-lt"/>
                <a:cs typeface="+mn-lt"/>
              </a:rPr>
              <a:t>*If </a:t>
            </a:r>
            <a:r>
              <a:rPr lang="en-US" dirty="0" err="1">
                <a:ea typeface="+mn-lt"/>
                <a:cs typeface="+mn-lt"/>
              </a:rPr>
              <a:t>colour</a:t>
            </a:r>
            <a:r>
              <a:rPr lang="en-US" dirty="0">
                <a:ea typeface="+mn-lt"/>
                <a:cs typeface="+mn-lt"/>
              </a:rPr>
              <a:t> of Variable is green, it means this variable is existing. But if its </a:t>
            </a:r>
            <a:r>
              <a:rPr lang="en-US" dirty="0" err="1">
                <a:ea typeface="+mn-lt"/>
                <a:cs typeface="+mn-lt"/>
              </a:rPr>
              <a:t>colour</a:t>
            </a:r>
            <a:r>
              <a:rPr lang="en-US" dirty="0">
                <a:ea typeface="+mn-lt"/>
                <a:cs typeface="+mn-lt"/>
              </a:rPr>
              <a:t> is light purple/pink, it means this variable is not existing.</a:t>
            </a:r>
            <a:endParaRPr lang="en-US" dirty="0"/>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a16="http://schemas.microsoft.com/office/drawing/2014/main"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a16="http://schemas.microsoft.com/office/drawing/2014/main"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a16="http://schemas.microsoft.com/office/drawing/2014/main"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a16="http://schemas.microsoft.com/office/drawing/2014/main"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a16="http://schemas.microsoft.com/office/drawing/2014/main"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DC5A442-E2D0-4F6D-894C-999AF89A7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a16="http://schemas.microsoft.com/office/drawing/2014/main"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BB19363-8354-4E75-A15C-A08F75517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a16="http://schemas.microsoft.com/office/drawing/2014/main"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979F-9452-0D5A-51F6-D8EC5AEC1E2C}"/>
              </a:ext>
            </a:extLst>
          </p:cNvPr>
          <p:cNvSpPr>
            <a:spLocks noGrp="1"/>
          </p:cNvSpPr>
          <p:nvPr>
            <p:ph type="title"/>
          </p:nvPr>
        </p:nvSpPr>
        <p:spPr/>
        <p:txBody>
          <a:bodyPr/>
          <a:lstStyle/>
          <a:p>
            <a:r>
              <a:rPr lang="en-US">
                <a:ea typeface="Calibri Light"/>
                <a:cs typeface="Calibri Light"/>
              </a:rPr>
              <a:t>Resource File</a:t>
            </a:r>
            <a:endParaRPr lang="en-US"/>
          </a:p>
        </p:txBody>
      </p:sp>
      <p:sp>
        <p:nvSpPr>
          <p:cNvPr id="3" name="Content Placeholder 2">
            <a:extLst>
              <a:ext uri="{FF2B5EF4-FFF2-40B4-BE49-F238E27FC236}">
                <a16:creationId xmlns:a16="http://schemas.microsoft.com/office/drawing/2014/main" id="{B69D64CF-380F-CEEE-9314-E2F5AD89A404}"/>
              </a:ext>
            </a:extLst>
          </p:cNvPr>
          <p:cNvSpPr>
            <a:spLocks noGrp="1"/>
          </p:cNvSpPr>
          <p:nvPr>
            <p:ph idx="1"/>
          </p:nvPr>
        </p:nvSpPr>
        <p:spPr/>
        <p:txBody>
          <a:bodyPr vert="horz" lIns="91440" tIns="45720" rIns="91440" bIns="45720" rtlCol="0" anchor="t">
            <a:normAutofit/>
          </a:bodyPr>
          <a:lstStyle/>
          <a:p>
            <a:r>
              <a:rPr lang="en-US" i="1">
                <a:ea typeface="+mn-lt"/>
                <a:cs typeface="+mn-lt"/>
              </a:rPr>
              <a:t>Keywords and variables from test suite A cannot be used on another test suits.</a:t>
            </a:r>
            <a:endParaRPr lang="en-US">
              <a:ea typeface="Calibri" panose="020F0502020204030204"/>
              <a:cs typeface="Calibri" panose="020F0502020204030204"/>
            </a:endParaRPr>
          </a:p>
          <a:p>
            <a:r>
              <a:rPr lang="en-US" i="1">
                <a:ea typeface="+mn-lt"/>
                <a:cs typeface="+mn-lt"/>
              </a:rPr>
              <a:t>Resource files</a:t>
            </a:r>
            <a:r>
              <a:rPr lang="en-US">
                <a:ea typeface="+mn-lt"/>
                <a:cs typeface="+mn-lt"/>
              </a:rPr>
              <a:t> provide a mechanism (keywords and variable) for sharing them</a:t>
            </a:r>
            <a:endParaRPr lang="en-US"/>
          </a:p>
          <a:p>
            <a:endParaRPr lang="en-US">
              <a:ea typeface="Calibri"/>
              <a:cs typeface="Calibri"/>
            </a:endParaRPr>
          </a:p>
        </p:txBody>
      </p:sp>
    </p:spTree>
    <p:extLst>
      <p:ext uri="{BB962C8B-B14F-4D97-AF65-F5344CB8AC3E}">
        <p14:creationId xmlns:p14="http://schemas.microsoft.com/office/powerpoint/2010/main" val="2843904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14" name="Freeform: Shape 13">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a16="http://schemas.microsoft.com/office/drawing/2014/main"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a16="http://schemas.microsoft.com/office/drawing/2014/main"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7ABBAA-C0F0-7FDD-79D2-FE19644334A6}"/>
              </a:ext>
            </a:extLst>
          </p:cNvPr>
          <p:cNvSpPr>
            <a:spLocks noGrp="1"/>
          </p:cNvSpPr>
          <p:nvPr>
            <p:ph type="title"/>
          </p:nvPr>
        </p:nvSpPr>
        <p:spPr>
          <a:xfrm>
            <a:off x="5297762" y="329184"/>
            <a:ext cx="6251110" cy="1783080"/>
          </a:xfrm>
        </p:spPr>
        <p:txBody>
          <a:bodyPr anchor="b">
            <a:normAutofit/>
          </a:bodyPr>
          <a:lstStyle/>
          <a:p>
            <a:r>
              <a:rPr lang="en-US" sz="5400" b="1" dirty="0">
                <a:latin typeface="system-ui"/>
              </a:rPr>
              <a:t>Why Robot Framework</a:t>
            </a:r>
            <a:endParaRPr lang="en-MY" sz="5400" b="1" dirty="0">
              <a:latin typeface="system-ui"/>
            </a:endParaRPr>
          </a:p>
        </p:txBody>
      </p:sp>
      <p:pic>
        <p:nvPicPr>
          <p:cNvPr id="5" name="Picture 4" descr="Top view of cubes connected with black lines">
            <a:extLst>
              <a:ext uri="{FF2B5EF4-FFF2-40B4-BE49-F238E27FC236}">
                <a16:creationId xmlns:a16="http://schemas.microsoft.com/office/drawing/2014/main" id="{9B24D600-7221-D7A1-B22D-8C1FC3FD32E1}"/>
              </a:ext>
            </a:extLst>
          </p:cNvPr>
          <p:cNvPicPr>
            <a:picLocks noChangeAspect="1"/>
          </p:cNvPicPr>
          <p:nvPr/>
        </p:nvPicPr>
        <p:blipFill rotWithShape="1">
          <a:blip r:embed="rId2"/>
          <a:srcRect l="29685" r="19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000592-0D64-07FE-04F9-A1882E2A677D}"/>
              </a:ext>
            </a:extLst>
          </p:cNvPr>
          <p:cNvSpPr>
            <a:spLocks noGrp="1"/>
          </p:cNvSpPr>
          <p:nvPr>
            <p:ph idx="1"/>
          </p:nvPr>
        </p:nvSpPr>
        <p:spPr>
          <a:xfrm>
            <a:off x="5297762" y="2706624"/>
            <a:ext cx="6251110" cy="3483864"/>
          </a:xfrm>
        </p:spPr>
        <p:txBody>
          <a:bodyPr>
            <a:normAutofit/>
          </a:bodyPr>
          <a:lstStyle/>
          <a:p>
            <a:pPr>
              <a:buFont typeface="Arial" panose="020B0604020202020204" pitchFamily="34" charset="0"/>
              <a:buChar char="•"/>
            </a:pPr>
            <a:r>
              <a:rPr lang="en-US" sz="1700" b="0" i="0">
                <a:effectLst/>
                <a:latin typeface="system-ui"/>
              </a:rPr>
              <a:t>Enables easy-to-use tabular syntax for </a:t>
            </a:r>
            <a:r>
              <a:rPr lang="en-US" sz="1700">
                <a:latin typeface="system-ui"/>
              </a:rPr>
              <a:t>creating test cases</a:t>
            </a:r>
            <a:r>
              <a:rPr lang="en-US" sz="1700" b="0" i="0">
                <a:effectLst/>
                <a:latin typeface="system-ui"/>
              </a:rPr>
              <a:t> in a uniform way.</a:t>
            </a:r>
          </a:p>
          <a:p>
            <a:pPr>
              <a:buFont typeface="Arial" panose="020B0604020202020204" pitchFamily="34" charset="0"/>
              <a:buChar char="•"/>
            </a:pPr>
            <a:r>
              <a:rPr lang="en-US" sz="1700" b="0" i="0">
                <a:effectLst/>
                <a:latin typeface="system-ui"/>
              </a:rPr>
              <a:t>Provides ability to create reusable </a:t>
            </a:r>
            <a:r>
              <a:rPr lang="en-US" sz="1700">
                <a:latin typeface="system-ui"/>
              </a:rPr>
              <a:t>higher-level keywords </a:t>
            </a:r>
            <a:r>
              <a:rPr lang="en-US" sz="1700" b="0" i="0">
                <a:effectLst/>
                <a:latin typeface="system-ui"/>
              </a:rPr>
              <a:t>from the existing keywords.</a:t>
            </a:r>
          </a:p>
          <a:p>
            <a:pPr>
              <a:buFont typeface="Arial" panose="020B0604020202020204" pitchFamily="34" charset="0"/>
              <a:buChar char="•"/>
            </a:pPr>
            <a:r>
              <a:rPr lang="en-US" sz="1700" b="0" i="0">
                <a:effectLst/>
                <a:latin typeface="system-ui"/>
              </a:rPr>
              <a:t>Provides easy-to-read result </a:t>
            </a:r>
            <a:r>
              <a:rPr lang="en-US" sz="1700">
                <a:latin typeface="system-ui"/>
              </a:rPr>
              <a:t>reports</a:t>
            </a:r>
            <a:r>
              <a:rPr lang="en-US" sz="1700" b="0" i="0">
                <a:effectLst/>
                <a:latin typeface="system-ui"/>
              </a:rPr>
              <a:t> and </a:t>
            </a:r>
            <a:r>
              <a:rPr lang="en-US" sz="1700">
                <a:latin typeface="system-ui"/>
              </a:rPr>
              <a:t>logs</a:t>
            </a:r>
            <a:r>
              <a:rPr lang="en-US" sz="1700" b="0" i="0">
                <a:effectLst/>
                <a:latin typeface="system-ui"/>
              </a:rPr>
              <a:t> in HTML format.</a:t>
            </a:r>
          </a:p>
          <a:p>
            <a:pPr>
              <a:buFont typeface="Arial" panose="020B0604020202020204" pitchFamily="34" charset="0"/>
              <a:buChar char="•"/>
            </a:pPr>
            <a:r>
              <a:rPr lang="en-US" sz="1700" b="0" i="0">
                <a:effectLst/>
                <a:latin typeface="system-ui"/>
              </a:rPr>
              <a:t>Is platform and application independent.</a:t>
            </a:r>
          </a:p>
          <a:p>
            <a:pPr>
              <a:buFont typeface="Arial" panose="020B0604020202020204" pitchFamily="34" charset="0"/>
              <a:buChar char="•"/>
            </a:pPr>
            <a:r>
              <a:rPr lang="en-US" sz="1700" b="0" i="0">
                <a:effectLst/>
                <a:latin typeface="system-ui"/>
              </a:rPr>
              <a:t>Provides a simple </a:t>
            </a:r>
            <a:r>
              <a:rPr lang="en-US" sz="1700">
                <a:latin typeface="system-ui"/>
              </a:rPr>
              <a:t>library API</a:t>
            </a:r>
            <a:r>
              <a:rPr lang="en-US" sz="1700" b="0" i="0">
                <a:effectLst/>
                <a:latin typeface="system-ui"/>
              </a:rPr>
              <a:t> for creating customized test libraries which can be implemented natively with Python.</a:t>
            </a:r>
          </a:p>
          <a:p>
            <a:pPr>
              <a:buFont typeface="Arial" panose="020B0604020202020204" pitchFamily="34" charset="0"/>
              <a:buChar char="•"/>
            </a:pPr>
            <a:r>
              <a:rPr lang="en-US" sz="1700" b="0" i="0">
                <a:effectLst/>
                <a:latin typeface="system-ui"/>
              </a:rPr>
              <a:t>Supports creating data-driven test cases.</a:t>
            </a:r>
          </a:p>
          <a:p>
            <a:pPr>
              <a:buFont typeface="Arial" panose="020B0604020202020204" pitchFamily="34" charset="0"/>
              <a:buChar char="•"/>
            </a:pPr>
            <a:r>
              <a:rPr lang="en-US" sz="1700" b="0" i="0">
                <a:effectLst/>
                <a:latin typeface="system-ui"/>
              </a:rPr>
              <a:t>Has built-in support for variables, practical particularly for testing in different environments.</a:t>
            </a:r>
          </a:p>
          <a:p>
            <a:endParaRPr lang="en-MY" sz="1700"/>
          </a:p>
        </p:txBody>
      </p:sp>
    </p:spTree>
    <p:extLst>
      <p:ext uri="{BB962C8B-B14F-4D97-AF65-F5344CB8AC3E}">
        <p14:creationId xmlns:p14="http://schemas.microsoft.com/office/powerpoint/2010/main" val="1485906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6337D-D480-A029-C9E7-DD53FC13F97F}"/>
              </a:ext>
            </a:extLst>
          </p:cNvPr>
          <p:cNvSpPr>
            <a:spLocks noGrp="1"/>
          </p:cNvSpPr>
          <p:nvPr>
            <p:ph type="ctrTitle"/>
          </p:nvPr>
        </p:nvSpPr>
        <p:spPr/>
        <p:txBody>
          <a:bodyPr/>
          <a:lstStyle/>
          <a:p>
            <a:r>
              <a:rPr lang="en-US" b="1">
                <a:ea typeface="+mj-lt"/>
                <a:cs typeface="+mj-lt"/>
              </a:rPr>
              <a:t>Behavior-driven development</a:t>
            </a:r>
            <a:endParaRPr lang="en-US" b="1"/>
          </a:p>
        </p:txBody>
      </p:sp>
      <p:sp>
        <p:nvSpPr>
          <p:cNvPr id="3" name="Subtitle 2">
            <a:extLst>
              <a:ext uri="{FF2B5EF4-FFF2-40B4-BE49-F238E27FC236}">
                <a16:creationId xmlns:a16="http://schemas.microsoft.com/office/drawing/2014/main" id="{D0C69E90-B79F-8A0A-B4EE-F4E5263C1E9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92865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a16="http://schemas.microsoft.com/office/drawing/2014/main" id="{870AFBF7-AD00-CFDF-4289-F3F3706C037A}"/>
              </a:ext>
            </a:extLst>
          </p:cNvPr>
          <p:cNvSpPr>
            <a:spLocks noGrp="1"/>
          </p:cNvSpPr>
          <p:nvPr>
            <p:ph idx="1"/>
          </p:nvPr>
        </p:nvSpPr>
        <p:spPr/>
        <p:txBody>
          <a:bodyPr vert="horz" lIns="91440" tIns="45720" rIns="91440" bIns="45720" rtlCol="0" anchor="t">
            <a:normAutofit/>
          </a:bodyPr>
          <a:lstStyle/>
          <a:p>
            <a:r>
              <a:rPr lang="en-US" dirty="0">
                <a:cs typeface="Calibri"/>
              </a:rPr>
              <a:t>BDD is method when </a:t>
            </a:r>
            <a:r>
              <a:rPr lang="en-US" dirty="0">
                <a:ea typeface="+mn-lt"/>
                <a:cs typeface="+mn-lt"/>
              </a:rPr>
              <a:t>an application is documented and designed around the behavior a user expects to experience when interacting </a:t>
            </a:r>
            <a:r>
              <a:rPr lang="en-US">
                <a:ea typeface="+mn-lt"/>
                <a:cs typeface="+mn-lt"/>
              </a:rPr>
              <a:t>with it.</a:t>
            </a:r>
            <a:endParaRPr lang="en-US" dirty="0">
              <a:cs typeface="Calibri"/>
            </a:endParaRPr>
          </a:p>
          <a:p>
            <a:r>
              <a:rPr lang="en-US" dirty="0">
                <a:ea typeface="+mn-lt"/>
                <a:cs typeface="+mn-lt"/>
              </a:rPr>
              <a:t>BDD helps to avoid bloat, excessive code, unnecessary features or </a:t>
            </a:r>
            <a:r>
              <a:rPr lang="en-US">
                <a:ea typeface="+mn-lt"/>
                <a:cs typeface="+mn-lt"/>
              </a:rPr>
              <a:t>lack of focus from developer and others. </a:t>
            </a:r>
            <a:endParaRPr lang="en-US" dirty="0">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a16="http://schemas.microsoft.com/office/drawing/2014/main"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a16="http://schemas.microsoft.com/office/drawing/2014/main"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a16="http://schemas.microsoft.com/office/drawing/2014/main"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a16="http://schemas.microsoft.com/office/drawing/2014/main"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a16="http://schemas.microsoft.com/office/drawing/2014/main"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a16="http://schemas.microsoft.com/office/drawing/2014/main"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a16="http://schemas.microsoft.com/office/drawing/2014/main"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a16="http://schemas.microsoft.com/office/drawing/2014/main"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a16="http://schemas.microsoft.com/office/drawing/2014/main"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a16="http://schemas.microsoft.com/office/drawing/2014/main"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a16="http://schemas.microsoft.com/office/drawing/2014/main"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a16="http://schemas.microsoft.com/office/drawing/2014/main"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a16="http://schemas.microsoft.com/office/drawing/2014/main"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a16="http://schemas.microsoft.com/office/drawing/2014/main"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a16="http://schemas.microsoft.com/office/drawing/2014/main"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7F14-4046-81B3-D594-1EECDE4734C6}"/>
              </a:ext>
            </a:extLst>
          </p:cNvPr>
          <p:cNvSpPr>
            <a:spLocks noGrp="1"/>
          </p:cNvSpPr>
          <p:nvPr>
            <p:ph type="ctrTitle"/>
          </p:nvPr>
        </p:nvSpPr>
        <p:spPr/>
        <p:txBody>
          <a:bodyPr/>
          <a:lstStyle/>
          <a:p>
            <a:r>
              <a:rPr lang="en-US">
                <a:cs typeface="Calibri Light"/>
              </a:rPr>
              <a:t>Data Driven</a:t>
            </a:r>
            <a:endParaRPr lang="en-US"/>
          </a:p>
        </p:txBody>
      </p:sp>
      <p:sp>
        <p:nvSpPr>
          <p:cNvPr id="3" name="Subtitle 2">
            <a:extLst>
              <a:ext uri="{FF2B5EF4-FFF2-40B4-BE49-F238E27FC236}">
                <a16:creationId xmlns:a16="http://schemas.microsoft.com/office/drawing/2014/main" id="{47DB6759-765C-D49E-4AE9-8B6A6996A0C0}"/>
              </a:ext>
            </a:extLst>
          </p:cNvPr>
          <p:cNvSpPr>
            <a:spLocks noGrp="1"/>
          </p:cNvSpPr>
          <p:nvPr>
            <p:ph type="subTitle" idx="1"/>
          </p:nvPr>
        </p:nvSpPr>
        <p:spPr/>
        <p:txBody>
          <a:bodyPr vert="horz" lIns="91440" tIns="45720" rIns="91440" bIns="45720" rtlCol="0" anchor="t">
            <a:normAutofit/>
          </a:bodyPr>
          <a:lstStyle/>
          <a:p>
            <a:r>
              <a:rPr lang="en-US">
                <a:ea typeface="+mn-lt"/>
                <a:cs typeface="+mn-lt"/>
              </a:rPr>
              <a:t>*Learn creating keywords and variable first</a:t>
            </a:r>
            <a:endParaRPr lang="en-US"/>
          </a:p>
          <a:p>
            <a:endParaRPr lang="en-US">
              <a:cs typeface="Calibri"/>
            </a:endParaRPr>
          </a:p>
        </p:txBody>
      </p:sp>
    </p:spTree>
    <p:extLst>
      <p:ext uri="{BB962C8B-B14F-4D97-AF65-F5344CB8AC3E}">
        <p14:creationId xmlns:p14="http://schemas.microsoft.com/office/powerpoint/2010/main" val="28864428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a16="http://schemas.microsoft.com/office/drawing/2014/main"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a16="http://schemas.microsoft.com/office/drawing/2014/main"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a16="http://schemas.microsoft.com/office/drawing/2014/main"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a16="http://schemas.microsoft.com/office/drawing/2014/main"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53DD-CE56-4448-06A3-10583B82864B}"/>
              </a:ext>
            </a:extLst>
          </p:cNvPr>
          <p:cNvSpPr>
            <a:spLocks noGrp="1"/>
          </p:cNvSpPr>
          <p:nvPr>
            <p:ph type="title"/>
          </p:nvPr>
        </p:nvSpPr>
        <p:spPr/>
        <p:txBody>
          <a:bodyPr/>
          <a:lstStyle/>
          <a:p>
            <a:r>
              <a:rPr lang="en-US" b="1" dirty="0">
                <a:latin typeface="system-ui"/>
                <a:cs typeface="Calibri Light"/>
              </a:rPr>
              <a:t>Features of Robot Framework</a:t>
            </a:r>
            <a:endParaRPr lang="en-US" dirty="0">
              <a:latin typeface="system-ui"/>
              <a:cs typeface="Calibri Light" panose="020F0302020204030204"/>
            </a:endParaRPr>
          </a:p>
        </p:txBody>
      </p:sp>
      <p:sp>
        <p:nvSpPr>
          <p:cNvPr id="3" name="Content Placeholder 2">
            <a:extLst>
              <a:ext uri="{FF2B5EF4-FFF2-40B4-BE49-F238E27FC236}">
                <a16:creationId xmlns:a16="http://schemas.microsoft.com/office/drawing/2014/main"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algn="just">
              <a:buNone/>
            </a:pPr>
            <a:endParaRPr lang="en-US" sz="6000" dirty="0">
              <a:cs typeface="Calibri"/>
            </a:endParaRPr>
          </a:p>
          <a:p>
            <a:pPr algn="just">
              <a:buNone/>
            </a:pPr>
            <a:endParaRPr lang="en-US" sz="6000" dirty="0">
              <a:ea typeface="+mn-lt"/>
              <a:cs typeface="+mn-lt"/>
            </a:endParaRPr>
          </a:p>
          <a:p>
            <a:pPr algn="just">
              <a:buNone/>
            </a:pPr>
            <a:endParaRPr lang="en-US" sz="6000" dirty="0">
              <a:ea typeface="+mn-lt"/>
              <a:cs typeface="+mn-lt"/>
            </a:endParaRPr>
          </a:p>
          <a:p>
            <a:pPr algn="just">
              <a:buNone/>
            </a:pPr>
            <a:r>
              <a:rPr lang="en-US" sz="6000" dirty="0">
                <a:ea typeface="+mn-lt"/>
                <a:cs typeface="+mn-lt"/>
              </a:rPr>
              <a:t>•Keywords</a:t>
            </a:r>
            <a:endParaRPr lang="en-US" dirty="0">
              <a:ea typeface="+mn-lt"/>
              <a:cs typeface="+mn-lt"/>
            </a:endParaRPr>
          </a:p>
          <a:p>
            <a:pPr algn="just">
              <a:buNone/>
            </a:pPr>
            <a:r>
              <a:rPr lang="en-US" sz="6000" dirty="0">
                <a:ea typeface="+mn-lt"/>
                <a:cs typeface="+mn-lt"/>
              </a:rPr>
              <a:t>    Robot framework comes with built-in keywords available with robot framework, keywords available from the libraries like Selenium Library (open browser, close browser, maximize browser, etc.). We can also create user-defined keywords, which are a combination of other user-defined keywords or built-in or library keywords. We can also pass arguments to those keywords, which make the user-defined keywords like functions that can be reused.</a:t>
            </a:r>
            <a:endParaRPr lang="en-US" dirty="0">
              <a:ea typeface="+mn-lt"/>
              <a:cs typeface="+mn-lt"/>
            </a:endParaRPr>
          </a:p>
          <a:p>
            <a:pPr algn="just">
              <a:buNone/>
            </a:pPr>
            <a:endParaRPr lang="en-US" sz="6000" dirty="0">
              <a:ea typeface="+mn-lt"/>
              <a:cs typeface="+mn-lt"/>
            </a:endParaRPr>
          </a:p>
          <a:p>
            <a:pPr algn="just">
              <a:buNone/>
            </a:pPr>
            <a:r>
              <a:rPr lang="en-US" sz="6000" dirty="0">
                <a:ea typeface="+mn-lt"/>
                <a:cs typeface="+mn-lt"/>
              </a:rPr>
              <a:t>•Variables</a:t>
            </a:r>
            <a:endParaRPr lang="en-US" dirty="0">
              <a:ea typeface="+mn-lt"/>
              <a:cs typeface="+mn-lt"/>
            </a:endParaRPr>
          </a:p>
          <a:p>
            <a:pPr algn="just">
              <a:buNone/>
            </a:pPr>
            <a:endParaRPr lang="en-US" sz="6000" dirty="0">
              <a:ea typeface="+mn-lt"/>
              <a:cs typeface="+mn-lt"/>
            </a:endParaRPr>
          </a:p>
          <a:p>
            <a:pPr algn="just">
              <a:buNone/>
            </a:pPr>
            <a:r>
              <a:rPr lang="en-US" sz="6000" dirty="0">
                <a:ea typeface="+mn-lt"/>
                <a:cs typeface="+mn-lt"/>
              </a:rPr>
              <a:t>Robot framework supports variables – scalar, list and dict. Variables in robot framework are easy to use and are of great help while writing complex test cases.</a:t>
            </a:r>
            <a:endParaRPr lang="en-US" dirty="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dirty="0">
                <a:ea typeface="+mn-lt"/>
                <a:cs typeface="+mn-lt"/>
              </a:rPr>
              <a:t>           </a:t>
            </a:r>
          </a:p>
        </p:txBody>
      </p:sp>
    </p:spTree>
    <p:extLst>
      <p:ext uri="{BB962C8B-B14F-4D97-AF65-F5344CB8AC3E}">
        <p14:creationId xmlns:p14="http://schemas.microsoft.com/office/powerpoint/2010/main" val="3556438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7F14-4046-81B3-D594-1EECDE4734C6}"/>
              </a:ext>
            </a:extLst>
          </p:cNvPr>
          <p:cNvSpPr>
            <a:spLocks noGrp="1"/>
          </p:cNvSpPr>
          <p:nvPr>
            <p:ph type="ctrTitle"/>
          </p:nvPr>
        </p:nvSpPr>
        <p:spPr/>
        <p:txBody>
          <a:bodyPr/>
          <a:lstStyle/>
          <a:p>
            <a:r>
              <a:rPr lang="en-US">
                <a:cs typeface="Calibri Light"/>
              </a:rPr>
              <a:t>Data Driven + BDD</a:t>
            </a:r>
            <a:endParaRPr lang="en-US"/>
          </a:p>
        </p:txBody>
      </p:sp>
      <p:sp>
        <p:nvSpPr>
          <p:cNvPr id="3" name="Subtitle 2">
            <a:extLst>
              <a:ext uri="{FF2B5EF4-FFF2-40B4-BE49-F238E27FC236}">
                <a16:creationId xmlns:a16="http://schemas.microsoft.com/office/drawing/2014/main" id="{47DB6759-765C-D49E-4AE9-8B6A6996A0C0}"/>
              </a:ext>
            </a:extLst>
          </p:cNvPr>
          <p:cNvSpPr>
            <a:spLocks noGrp="1"/>
          </p:cNvSpPr>
          <p:nvPr>
            <p:ph type="subTitle" idx="1"/>
          </p:nvPr>
        </p:nvSpPr>
        <p:spPr/>
        <p:txBody>
          <a:bodyPr vert="horz" lIns="91440" tIns="45720" rIns="91440" bIns="45720" rtlCol="0" anchor="t">
            <a:normAutofit/>
          </a:bodyPr>
          <a:lstStyle/>
          <a:p>
            <a:r>
              <a:rPr lang="en-US">
                <a:ea typeface="+mn-lt"/>
                <a:cs typeface="+mn-lt"/>
              </a:rPr>
              <a:t>*Learn creating keywords and variable first</a:t>
            </a:r>
            <a:endParaRPr lang="en-US"/>
          </a:p>
          <a:p>
            <a:endParaRPr lang="en-US">
              <a:cs typeface="Calibri"/>
            </a:endParaRPr>
          </a:p>
        </p:txBody>
      </p:sp>
    </p:spTree>
    <p:extLst>
      <p:ext uri="{BB962C8B-B14F-4D97-AF65-F5344CB8AC3E}">
        <p14:creationId xmlns:p14="http://schemas.microsoft.com/office/powerpoint/2010/main" val="542629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a16="http://schemas.microsoft.com/office/drawing/2014/main"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a16="http://schemas.microsoft.com/office/drawing/2014/main"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6277E-ADD0-1AD8-D572-6246E721FE7B}"/>
              </a:ext>
            </a:extLst>
          </p:cNvPr>
          <p:cNvSpPr>
            <a:spLocks noGrp="1"/>
          </p:cNvSpPr>
          <p:nvPr>
            <p:ph type="title"/>
          </p:nvPr>
        </p:nvSpPr>
        <p:spPr/>
        <p:txBody>
          <a:bodyPr/>
          <a:lstStyle/>
          <a:p>
            <a:r>
              <a:rPr lang="en-US">
                <a:cs typeface="Calibri Light"/>
              </a:rPr>
              <a:t>Reference</a:t>
            </a:r>
            <a:endParaRPr lang="en-US"/>
          </a:p>
        </p:txBody>
      </p:sp>
      <p:sp>
        <p:nvSpPr>
          <p:cNvPr id="3" name="Content Placeholder 2">
            <a:extLst>
              <a:ext uri="{FF2B5EF4-FFF2-40B4-BE49-F238E27FC236}">
                <a16:creationId xmlns:a16="http://schemas.microsoft.com/office/drawing/2014/main"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000">
                <a:ea typeface="+mn-lt"/>
                <a:cs typeface="+mn-lt"/>
              </a:rPr>
              <a:t>•Libraries</a:t>
            </a:r>
            <a:endParaRPr lang="en-US">
              <a:ea typeface="+mn-lt"/>
              <a:cs typeface="+mn-lt"/>
            </a:endParaRPr>
          </a:p>
          <a:p>
            <a:pPr algn="just">
              <a:buNone/>
            </a:pPr>
            <a:r>
              <a:rPr lang="en-US" sz="6000">
                <a:ea typeface="+mn-lt"/>
                <a:cs typeface="+mn-lt"/>
              </a:rPr>
              <a:t>Robot framework has support for a lot of external libraries like Selenium Library, Database Library, FTP Library and http library. Selenium Library is mostly used as it helps to interact with the browsers and helps with web application and UI testing. Robot framework also has its own built-in libraries for strings, date, numbers etc.</a:t>
            </a:r>
            <a:endParaRPr lang="en-US">
              <a:ea typeface="+mn-lt"/>
              <a:cs typeface="+mn-lt"/>
            </a:endParaRPr>
          </a:p>
          <a:p>
            <a:pPr algn="just">
              <a:buNone/>
            </a:pPr>
            <a:r>
              <a:rPr lang="en-US" sz="6000">
                <a:ea typeface="+mn-lt"/>
                <a:cs typeface="+mn-lt"/>
              </a:rPr>
              <a:t>•Resources</a:t>
            </a:r>
            <a:endParaRPr lang="en-US"/>
          </a:p>
          <a:p>
            <a:pPr algn="just">
              <a:buNone/>
            </a:pPr>
            <a:r>
              <a:rPr lang="en-US" sz="6000">
                <a:ea typeface="+mn-lt"/>
                <a:cs typeface="+mn-lt"/>
              </a:rPr>
              <a:t>Robot framework also allows the import of robot files with keywords externally to be used with test cases. Resources are very easy to use and are of great help when we need to use some keywords already written for other test projects.</a:t>
            </a:r>
            <a:endParaRPr lang="en-US"/>
          </a:p>
          <a:p>
            <a:pPr algn="just">
              <a:buNone/>
            </a:pPr>
            <a:r>
              <a:rPr lang="en-US" sz="6000">
                <a:ea typeface="+mn-lt"/>
                <a:cs typeface="+mn-lt"/>
              </a:rPr>
              <a:t>•Data driven test cases</a:t>
            </a:r>
            <a:endParaRPr lang="en-US"/>
          </a:p>
          <a:p>
            <a:pPr algn="just">
              <a:buNone/>
            </a:pPr>
            <a:r>
              <a:rPr lang="en-US" sz="6000">
                <a:ea typeface="+mn-lt"/>
                <a:cs typeface="+mn-lt"/>
              </a:rPr>
              <a:t>Robot framework supports keyword driven style test cases and data driven style. Data driven works with high-level keyword used as a template to the test suite and the test cases are used to share data with the high-level keyword defined in the template. It makes the work very easy for testing UI with different inputs.</a:t>
            </a:r>
            <a:br>
              <a:rPr lang="en-US" sz="6000">
                <a:ea typeface="+mn-lt"/>
                <a:cs typeface="+mn-lt"/>
              </a:rPr>
            </a:br>
            <a:r>
              <a:rPr lang="en-US" sz="6000">
                <a:ea typeface="+mn-lt"/>
                <a:cs typeface="+mn-lt"/>
              </a:rPr>
              <a:t> </a:t>
            </a:r>
            <a:endParaRPr lang="en-US"/>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3736907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85</Slides>
  <Notes>0</Notes>
  <HiddenSlides>4</HiddenSlide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Office Theme</vt:lpstr>
      <vt:lpstr>ROBOT FRAMEWORK</vt:lpstr>
      <vt:lpstr>PRE-REQUISITES     You need to complete these before</vt:lpstr>
      <vt:lpstr>ROBOT FRAMEWORK</vt:lpstr>
      <vt:lpstr>Introduction Robot Framework</vt:lpstr>
      <vt:lpstr>Introduction  Robot Framework </vt:lpstr>
      <vt:lpstr>Why Robot Framework</vt:lpstr>
      <vt:lpstr> High-level architecture</vt:lpstr>
      <vt:lpstr>Features of Robot Framework</vt:lpstr>
      <vt:lpstr>Features of Robot Framework</vt:lpstr>
      <vt:lpstr>Features of Robot Framework</vt:lpstr>
      <vt:lpstr>Benefit robot framework</vt:lpstr>
      <vt:lpstr>Limitation robot framework for automation testing </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Test data syntax</vt:lpstr>
      <vt:lpstr>PowerPoint Presentation</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234</cp:revision>
  <dcterms:created xsi:type="dcterms:W3CDTF">2022-06-15T03:09:41Z</dcterms:created>
  <dcterms:modified xsi:type="dcterms:W3CDTF">2022-06-22T00:42:45Z</dcterms:modified>
</cp:coreProperties>
</file>